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2"/>
  </p:notesMasterIdLst>
  <p:sldIdLst>
    <p:sldId id="377" r:id="rId2"/>
    <p:sldId id="378" r:id="rId3"/>
    <p:sldId id="379" r:id="rId4"/>
    <p:sldId id="380" r:id="rId5"/>
    <p:sldId id="381" r:id="rId6"/>
    <p:sldId id="382" r:id="rId7"/>
    <p:sldId id="383" r:id="rId8"/>
    <p:sldId id="384" r:id="rId9"/>
    <p:sldId id="385" r:id="rId10"/>
    <p:sldId id="38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ly"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46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B97166-2B36-4918-AD8D-7C65766BA077}" type="datetimeFigureOut">
              <a:rPr lang="en-GB" smtClean="0"/>
              <a:t>29/04/2024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2C927D-4A97-4BEA-B960-49BE07B13749}" type="slidenum">
              <a:rPr lang="en-GB" smtClean="0"/>
              <a:t>‹#›</a:t>
            </a:fld>
            <a:endParaRPr lang="en-GB"/>
          </a:p>
        </p:txBody>
      </p:sp>
    </p:spTree>
    <p:extLst>
      <p:ext uri="{BB962C8B-B14F-4D97-AF65-F5344CB8AC3E}">
        <p14:creationId xmlns:p14="http://schemas.microsoft.com/office/powerpoint/2010/main" val="2607325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22C927D-4A97-4BEA-B960-49BE07B13749}" type="slidenum">
              <a:rPr lang="en-GB" smtClean="0"/>
              <a:t>1</a:t>
            </a:fld>
            <a:endParaRPr lang="en-GB"/>
          </a:p>
        </p:txBody>
      </p:sp>
    </p:spTree>
    <p:extLst>
      <p:ext uri="{BB962C8B-B14F-4D97-AF65-F5344CB8AC3E}">
        <p14:creationId xmlns:p14="http://schemas.microsoft.com/office/powerpoint/2010/main" val="138594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p:cNvSpPr>
            <a:spLocks noGrp="1"/>
          </p:cNvSpPr>
          <p:nvPr>
            <p:ph type="dt" sz="half" idx="10"/>
          </p:nvPr>
        </p:nvSpPr>
        <p:spPr/>
        <p:txBody>
          <a:bodyPr/>
          <a:lstStyle/>
          <a:p>
            <a:pPr fontAlgn="base">
              <a:spcBef>
                <a:spcPct val="0"/>
              </a:spcBef>
              <a:spcAft>
                <a:spcPct val="0"/>
              </a:spcAft>
              <a:defRPr/>
            </a:pPr>
            <a:r>
              <a:rPr lang="en-US" altLang="en-US"/>
              <a:t>Radiation Metrology Ltd</a:t>
            </a:r>
          </a:p>
        </p:txBody>
      </p:sp>
      <p:sp>
        <p:nvSpPr>
          <p:cNvPr id="9" name="Footer Placeholder 8"/>
          <p:cNvSpPr>
            <a:spLocks noGrp="1"/>
          </p:cNvSpPr>
          <p:nvPr>
            <p:ph type="ftr" sz="quarter" idx="11"/>
          </p:nvPr>
        </p:nvSpPr>
        <p:spPr/>
        <p:txBody>
          <a:bodyPr/>
          <a:lstStyle/>
          <a:p>
            <a:pPr fontAlgn="base">
              <a:spcBef>
                <a:spcPct val="0"/>
              </a:spcBef>
              <a:spcAft>
                <a:spcPct val="0"/>
              </a:spcAft>
              <a:defRPr/>
            </a:pPr>
            <a:r>
              <a:rPr lang="en-US" altLang="en-US"/>
              <a:t>Radiation Metrology Ltd</a:t>
            </a:r>
          </a:p>
        </p:txBody>
      </p:sp>
      <p:sp>
        <p:nvSpPr>
          <p:cNvPr id="10" name="Slide Number Placeholder 9"/>
          <p:cNvSpPr>
            <a:spLocks noGrp="1"/>
          </p:cNvSpPr>
          <p:nvPr>
            <p:ph type="sldNum" sz="quarter" idx="12"/>
          </p:nvPr>
        </p:nvSpPr>
        <p:spPr/>
        <p:txBody>
          <a:bodyPr/>
          <a:lstStyle/>
          <a:p>
            <a:pPr fontAlgn="base">
              <a:spcBef>
                <a:spcPct val="0"/>
              </a:spcBef>
              <a:spcAft>
                <a:spcPct val="0"/>
              </a:spcAft>
              <a:defRPr/>
            </a:pPr>
            <a:fld id="{30AEBC30-D1E9-43B8-9EB4-E9334BACCCF4}" type="slidenum">
              <a:rPr lang="en-US" altLang="en-US" smtClean="0"/>
              <a:pPr fontAlgn="base">
                <a:spcBef>
                  <a:spcPct val="0"/>
                </a:spcBef>
                <a:spcAft>
                  <a:spcPct val="0"/>
                </a:spcAft>
                <a:defRPr/>
              </a:pPr>
              <a:t>‹#›</a:t>
            </a:fld>
            <a:endParaRPr lang="en-US" altLang="en-US" dirty="0"/>
          </a:p>
        </p:txBody>
      </p:sp>
    </p:spTree>
    <p:extLst>
      <p:ext uri="{BB962C8B-B14F-4D97-AF65-F5344CB8AC3E}">
        <p14:creationId xmlns:p14="http://schemas.microsoft.com/office/powerpoint/2010/main" val="392228541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ltLang="en-US"/>
              <a:t>Radiation Metrology Ltd</a:t>
            </a:r>
          </a:p>
        </p:txBody>
      </p:sp>
      <p:sp>
        <p:nvSpPr>
          <p:cNvPr id="5" name="Footer Placeholder 4"/>
          <p:cNvSpPr>
            <a:spLocks noGrp="1"/>
          </p:cNvSpPr>
          <p:nvPr>
            <p:ph type="ftr" sz="quarter" idx="11"/>
          </p:nvPr>
        </p:nvSpPr>
        <p:spPr/>
        <p:txBody>
          <a:bodyPr/>
          <a:lstStyle>
            <a:lvl1pPr>
              <a:defRPr/>
            </a:lvl1pPr>
          </a:lstStyle>
          <a:p>
            <a:pPr>
              <a:defRPr/>
            </a:pPr>
            <a:r>
              <a:rPr lang="en-US" altLang="en-US"/>
              <a:t>Radiation Metrology Ltd</a:t>
            </a:r>
          </a:p>
        </p:txBody>
      </p:sp>
      <p:sp>
        <p:nvSpPr>
          <p:cNvPr id="6" name="Slide Number Placeholder 5"/>
          <p:cNvSpPr>
            <a:spLocks noGrp="1"/>
          </p:cNvSpPr>
          <p:nvPr>
            <p:ph type="sldNum" sz="quarter" idx="12"/>
          </p:nvPr>
        </p:nvSpPr>
        <p:spPr/>
        <p:txBody>
          <a:bodyPr/>
          <a:lstStyle>
            <a:lvl1pPr>
              <a:defRPr/>
            </a:lvl1pPr>
          </a:lstStyle>
          <a:p>
            <a:pPr>
              <a:defRPr/>
            </a:pPr>
            <a:fld id="{2579EAEC-EB98-4825-88C2-6D03FD46A2BB}" type="slidenum">
              <a:rPr lang="en-US" altLang="en-US" smtClean="0"/>
              <a:pPr>
                <a:defRPr/>
              </a:pPr>
              <a:t>‹#›</a:t>
            </a:fld>
            <a:endParaRPr lang="en-US" altLang="en-US" dirty="0"/>
          </a:p>
        </p:txBody>
      </p:sp>
    </p:spTree>
    <p:extLst>
      <p:ext uri="{BB962C8B-B14F-4D97-AF65-F5344CB8AC3E}">
        <p14:creationId xmlns:p14="http://schemas.microsoft.com/office/powerpoint/2010/main" val="188234742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ltLang="en-US"/>
              <a:t>Radiation Metrology Ltd</a:t>
            </a:r>
          </a:p>
        </p:txBody>
      </p:sp>
      <p:sp>
        <p:nvSpPr>
          <p:cNvPr id="5" name="Footer Placeholder 4"/>
          <p:cNvSpPr>
            <a:spLocks noGrp="1"/>
          </p:cNvSpPr>
          <p:nvPr>
            <p:ph type="ftr" sz="quarter" idx="11"/>
          </p:nvPr>
        </p:nvSpPr>
        <p:spPr/>
        <p:txBody>
          <a:bodyPr/>
          <a:lstStyle>
            <a:lvl1pPr>
              <a:defRPr/>
            </a:lvl1pPr>
          </a:lstStyle>
          <a:p>
            <a:pPr>
              <a:defRPr/>
            </a:pPr>
            <a:r>
              <a:rPr lang="en-US" altLang="en-US"/>
              <a:t>Radiation Metrology Ltd</a:t>
            </a:r>
          </a:p>
        </p:txBody>
      </p:sp>
      <p:sp>
        <p:nvSpPr>
          <p:cNvPr id="6" name="Slide Number Placeholder 5"/>
          <p:cNvSpPr>
            <a:spLocks noGrp="1"/>
          </p:cNvSpPr>
          <p:nvPr>
            <p:ph type="sldNum" sz="quarter" idx="12"/>
          </p:nvPr>
        </p:nvSpPr>
        <p:spPr/>
        <p:txBody>
          <a:bodyPr/>
          <a:lstStyle>
            <a:lvl1pPr>
              <a:defRPr/>
            </a:lvl1pPr>
          </a:lstStyle>
          <a:p>
            <a:pPr>
              <a:defRPr/>
            </a:pPr>
            <a:fld id="{E87BD0EB-1CE2-4594-9EEA-AEA9B5FE00F9}" type="slidenum">
              <a:rPr lang="en-US" altLang="en-US" smtClean="0"/>
              <a:pPr>
                <a:defRPr/>
              </a:pPr>
              <a:t>‹#›</a:t>
            </a:fld>
            <a:endParaRPr lang="en-US" altLang="en-US" dirty="0"/>
          </a:p>
        </p:txBody>
      </p:sp>
    </p:spTree>
    <p:extLst>
      <p:ext uri="{BB962C8B-B14F-4D97-AF65-F5344CB8AC3E}">
        <p14:creationId xmlns:p14="http://schemas.microsoft.com/office/powerpoint/2010/main" val="48595515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fontAlgn="base">
              <a:spcBef>
                <a:spcPct val="0"/>
              </a:spcBef>
              <a:spcAft>
                <a:spcPct val="0"/>
              </a:spcAft>
              <a:defRPr/>
            </a:pPr>
            <a:r>
              <a:rPr lang="en-US" altLang="en-US"/>
              <a:t>Radiation Metrology Ltd</a:t>
            </a:r>
          </a:p>
        </p:txBody>
      </p:sp>
      <p:sp>
        <p:nvSpPr>
          <p:cNvPr id="4" name="Footer Placeholder 3"/>
          <p:cNvSpPr>
            <a:spLocks noGrp="1"/>
          </p:cNvSpPr>
          <p:nvPr>
            <p:ph type="ftr" sz="quarter" idx="11"/>
          </p:nvPr>
        </p:nvSpPr>
        <p:spPr>
          <a:xfrm>
            <a:off x="5029200" y="6529387"/>
            <a:ext cx="4114800" cy="328613"/>
          </a:xfrm>
        </p:spPr>
        <p:txBody>
          <a:bodyPr/>
          <a:lstStyle/>
          <a:p>
            <a:pPr fontAlgn="base">
              <a:spcBef>
                <a:spcPct val="0"/>
              </a:spcBef>
              <a:spcAft>
                <a:spcPct val="0"/>
              </a:spcAft>
              <a:defRPr/>
            </a:pPr>
            <a:r>
              <a:rPr lang="en-US" altLang="en-US"/>
              <a:t>Radiation Metrology Ltd</a:t>
            </a: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30AEBC30-D1E9-43B8-9EB4-E9334BACCCF4}" type="slidenum">
              <a:rPr lang="en-US" altLang="en-US" smtClean="0"/>
              <a:pPr fontAlgn="base">
                <a:spcBef>
                  <a:spcPct val="0"/>
                </a:spcBef>
                <a:spcAft>
                  <a:spcPct val="0"/>
                </a:spcAft>
                <a:defRPr/>
              </a:pPr>
              <a:t>‹#›</a:t>
            </a:fld>
            <a:endParaRPr lang="en-US" altLang="en-US" dirty="0"/>
          </a:p>
        </p:txBody>
      </p:sp>
    </p:spTree>
    <p:extLst>
      <p:ext uri="{BB962C8B-B14F-4D97-AF65-F5344CB8AC3E}">
        <p14:creationId xmlns:p14="http://schemas.microsoft.com/office/powerpoint/2010/main" val="28614940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51520" y="1524000"/>
            <a:ext cx="82296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fontAlgn="base">
              <a:spcBef>
                <a:spcPct val="0"/>
              </a:spcBef>
              <a:spcAft>
                <a:spcPct val="0"/>
              </a:spcAft>
              <a:defRPr/>
            </a:pPr>
            <a:r>
              <a:rPr lang="en-US" altLang="en-US"/>
              <a:t>Radiation Metrology Ltd</a:t>
            </a:r>
          </a:p>
        </p:txBody>
      </p:sp>
      <p:sp>
        <p:nvSpPr>
          <p:cNvPr id="8" name="Footer Placeholder 7"/>
          <p:cNvSpPr>
            <a:spLocks noGrp="1"/>
          </p:cNvSpPr>
          <p:nvPr>
            <p:ph type="ftr" sz="quarter" idx="11"/>
          </p:nvPr>
        </p:nvSpPr>
        <p:spPr>
          <a:xfrm>
            <a:off x="1931020" y="6456363"/>
            <a:ext cx="6755780" cy="401637"/>
          </a:xfrm>
        </p:spPr>
        <p:txBody>
          <a:bodyPr/>
          <a:lstStyle/>
          <a:p>
            <a:pPr fontAlgn="base">
              <a:spcBef>
                <a:spcPct val="0"/>
              </a:spcBef>
              <a:spcAft>
                <a:spcPct val="0"/>
              </a:spcAft>
              <a:defRPr/>
            </a:pPr>
            <a:r>
              <a:rPr lang="en-US" altLang="en-US"/>
              <a:t>Radiation Metrology Ltd</a:t>
            </a:r>
            <a:endParaRPr lang="en-US" altLang="en-US" dirty="0"/>
          </a:p>
        </p:txBody>
      </p:sp>
      <p:sp>
        <p:nvSpPr>
          <p:cNvPr id="9" name="Slide Number Placeholder 8"/>
          <p:cNvSpPr>
            <a:spLocks noGrp="1"/>
          </p:cNvSpPr>
          <p:nvPr>
            <p:ph type="sldNum" sz="quarter" idx="12"/>
          </p:nvPr>
        </p:nvSpPr>
        <p:spPr/>
        <p:txBody>
          <a:bodyPr/>
          <a:lstStyle/>
          <a:p>
            <a:pPr fontAlgn="base">
              <a:spcBef>
                <a:spcPct val="0"/>
              </a:spcBef>
              <a:spcAft>
                <a:spcPct val="0"/>
              </a:spcAft>
              <a:defRPr/>
            </a:pPr>
            <a:fld id="{30AEBC30-D1E9-43B8-9EB4-E9334BACCCF4}" type="slidenum">
              <a:rPr lang="en-US" altLang="en-US" smtClean="0"/>
              <a:pPr fontAlgn="base">
                <a:spcBef>
                  <a:spcPct val="0"/>
                </a:spcBef>
                <a:spcAft>
                  <a:spcPct val="0"/>
                </a:spcAft>
                <a:defRPr/>
              </a:pPr>
              <a:t>‹#›</a:t>
            </a:fld>
            <a:endParaRPr lang="en-US" altLang="en-US" dirty="0"/>
          </a:p>
        </p:txBody>
      </p:sp>
      <p:pic>
        <p:nvPicPr>
          <p:cNvPr id="10" name="Picture 9"/>
          <p:cNvPicPr>
            <a:picLocks noChangeAspect="1"/>
          </p:cNvPicPr>
          <p:nvPr/>
        </p:nvPicPr>
        <p:blipFill>
          <a:blip r:embed="rId2"/>
          <a:stretch>
            <a:fillRect/>
          </a:stretch>
        </p:blipFill>
        <p:spPr>
          <a:xfrm>
            <a:off x="7458396" y="5437509"/>
            <a:ext cx="1390008" cy="1420491"/>
          </a:xfrm>
          <a:prstGeom prst="rect">
            <a:avLst/>
          </a:prstGeom>
        </p:spPr>
      </p:pic>
      <p:pic>
        <p:nvPicPr>
          <p:cNvPr id="11" name="Picture 10"/>
          <p:cNvPicPr>
            <a:picLocks noChangeAspect="1"/>
          </p:cNvPicPr>
          <p:nvPr userDrawn="1"/>
        </p:nvPicPr>
        <p:blipFill>
          <a:blip r:embed="rId2"/>
          <a:stretch>
            <a:fillRect/>
          </a:stretch>
        </p:blipFill>
        <p:spPr>
          <a:xfrm>
            <a:off x="7458396" y="5437509"/>
            <a:ext cx="1390008" cy="1420491"/>
          </a:xfrm>
          <a:prstGeom prst="rect">
            <a:avLst/>
          </a:prstGeom>
        </p:spPr>
      </p:pic>
    </p:spTree>
    <p:extLst>
      <p:ext uri="{BB962C8B-B14F-4D97-AF65-F5344CB8AC3E}">
        <p14:creationId xmlns:p14="http://schemas.microsoft.com/office/powerpoint/2010/main" val="265906657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fontAlgn="base">
              <a:spcBef>
                <a:spcPct val="0"/>
              </a:spcBef>
              <a:spcAft>
                <a:spcPct val="0"/>
              </a:spcAft>
              <a:defRPr/>
            </a:pPr>
            <a:r>
              <a:rPr lang="en-US" altLang="en-US"/>
              <a:t>Radiation Metrology Ltd</a:t>
            </a:r>
          </a:p>
        </p:txBody>
      </p:sp>
      <p:sp>
        <p:nvSpPr>
          <p:cNvPr id="4" name="Footer Placeholder 3"/>
          <p:cNvSpPr>
            <a:spLocks noGrp="1"/>
          </p:cNvSpPr>
          <p:nvPr>
            <p:ph type="ftr" sz="quarter" idx="11"/>
          </p:nvPr>
        </p:nvSpPr>
        <p:spPr>
          <a:xfrm>
            <a:off x="5029200" y="6529387"/>
            <a:ext cx="4114800" cy="328613"/>
          </a:xfrm>
        </p:spPr>
        <p:txBody>
          <a:bodyPr/>
          <a:lstStyle/>
          <a:p>
            <a:pPr fontAlgn="base">
              <a:spcBef>
                <a:spcPct val="0"/>
              </a:spcBef>
              <a:spcAft>
                <a:spcPct val="0"/>
              </a:spcAft>
              <a:defRPr/>
            </a:pPr>
            <a:r>
              <a:rPr lang="en-US" altLang="en-US"/>
              <a:t>Radiation Metrology Ltd</a:t>
            </a: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30AEBC30-D1E9-43B8-9EB4-E9334BACCCF4}" type="slidenum">
              <a:rPr lang="en-US" altLang="en-US" smtClean="0"/>
              <a:pPr fontAlgn="base">
                <a:spcBef>
                  <a:spcPct val="0"/>
                </a:spcBef>
                <a:spcAft>
                  <a:spcPct val="0"/>
                </a:spcAft>
                <a:defRPr/>
              </a:pPr>
              <a:t>‹#›</a:t>
            </a:fld>
            <a:endParaRPr lang="en-US" altLang="en-US" dirty="0"/>
          </a:p>
        </p:txBody>
      </p:sp>
    </p:spTree>
    <p:extLst>
      <p:ext uri="{BB962C8B-B14F-4D97-AF65-F5344CB8AC3E}">
        <p14:creationId xmlns:p14="http://schemas.microsoft.com/office/powerpoint/2010/main" val="288820022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en-US" altLang="en-US"/>
              <a:t>Radiation Metrology Ltd</a:t>
            </a:r>
          </a:p>
        </p:txBody>
      </p:sp>
      <p:sp>
        <p:nvSpPr>
          <p:cNvPr id="6" name="Footer Placeholder 4"/>
          <p:cNvSpPr>
            <a:spLocks noGrp="1"/>
          </p:cNvSpPr>
          <p:nvPr>
            <p:ph type="ftr" sz="quarter" idx="11"/>
          </p:nvPr>
        </p:nvSpPr>
        <p:spPr>
          <a:xfrm>
            <a:off x="5029200" y="6396419"/>
            <a:ext cx="4114800" cy="328613"/>
          </a:xfrm>
        </p:spPr>
        <p:txBody>
          <a:bodyPr/>
          <a:lstStyle>
            <a:lvl1pPr>
              <a:defRPr/>
            </a:lvl1pPr>
          </a:lstStyle>
          <a:p>
            <a:pPr>
              <a:defRPr/>
            </a:pPr>
            <a:r>
              <a:rPr lang="en-US" altLang="en-US"/>
              <a:t>Radiation Metrology Ltd</a:t>
            </a: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751689D3-84F8-47A4-AB09-8FBD60898CB4}" type="slidenum">
              <a:rPr lang="en-US" altLang="en-US" smtClean="0"/>
              <a:pPr>
                <a:defRPr/>
              </a:pPr>
              <a:t>‹#›</a:t>
            </a:fld>
            <a:endParaRPr lang="en-US" altLang="en-US" dirty="0"/>
          </a:p>
        </p:txBody>
      </p:sp>
    </p:spTree>
    <p:extLst>
      <p:ext uri="{BB962C8B-B14F-4D97-AF65-F5344CB8AC3E}">
        <p14:creationId xmlns:p14="http://schemas.microsoft.com/office/powerpoint/2010/main" val="30007751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dirty="0"/>
            </a:lvl1pPr>
          </a:lstStyle>
          <a:p>
            <a:pPr>
              <a:defRPr/>
            </a:pPr>
            <a:r>
              <a:rPr lang="en-US" altLang="en-US"/>
              <a:t>Radiation Metrology Ltd</a:t>
            </a:r>
          </a:p>
        </p:txBody>
      </p:sp>
      <p:sp>
        <p:nvSpPr>
          <p:cNvPr id="9" name="Footer Placeholder 7"/>
          <p:cNvSpPr>
            <a:spLocks noGrp="1"/>
          </p:cNvSpPr>
          <p:nvPr>
            <p:ph type="ftr" sz="quarter" idx="11"/>
          </p:nvPr>
        </p:nvSpPr>
        <p:spPr>
          <a:xfrm>
            <a:off x="4585444" y="6418264"/>
            <a:ext cx="4114800" cy="328613"/>
          </a:xfrm>
        </p:spPr>
        <p:txBody>
          <a:bodyPr/>
          <a:lstStyle>
            <a:lvl1pPr>
              <a:defRPr dirty="0"/>
            </a:lvl1pPr>
          </a:lstStyle>
          <a:p>
            <a:pPr>
              <a:defRPr/>
            </a:pPr>
            <a:r>
              <a:rPr lang="en-US" altLang="en-US"/>
              <a:t>Radiation Metrology Ltd</a:t>
            </a:r>
          </a:p>
        </p:txBody>
      </p:sp>
      <p:sp>
        <p:nvSpPr>
          <p:cNvPr id="10" name="Slide Number Placeholder 8"/>
          <p:cNvSpPr>
            <a:spLocks noGrp="1"/>
          </p:cNvSpPr>
          <p:nvPr>
            <p:ph type="sldNum" sz="quarter" idx="12"/>
          </p:nvPr>
        </p:nvSpPr>
        <p:spPr/>
        <p:txBody>
          <a:bodyPr/>
          <a:lstStyle>
            <a:lvl1pPr>
              <a:defRPr/>
            </a:lvl1pPr>
          </a:lstStyle>
          <a:p>
            <a:pPr>
              <a:defRPr/>
            </a:pPr>
            <a:fld id="{FEBC6FB6-461A-4355-8F95-9E9EF1CB3055}" type="slidenum">
              <a:rPr lang="en-US" altLang="en-US" smtClean="0"/>
              <a:pPr>
                <a:defRPr/>
              </a:pPr>
              <a:t>‹#›</a:t>
            </a:fld>
            <a:endParaRPr lang="en-US" altLang="en-US" dirty="0"/>
          </a:p>
        </p:txBody>
      </p:sp>
    </p:spTree>
    <p:extLst>
      <p:ext uri="{BB962C8B-B14F-4D97-AF65-F5344CB8AC3E}">
        <p14:creationId xmlns:p14="http://schemas.microsoft.com/office/powerpoint/2010/main" val="344289063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ltLang="en-US"/>
              <a:t>Radiation Metrology Ltd</a:t>
            </a:r>
          </a:p>
        </p:txBody>
      </p:sp>
      <p:sp>
        <p:nvSpPr>
          <p:cNvPr id="4" name="Footer Placeholder 4"/>
          <p:cNvSpPr>
            <a:spLocks noGrp="1"/>
          </p:cNvSpPr>
          <p:nvPr>
            <p:ph type="ftr" sz="quarter" idx="11"/>
          </p:nvPr>
        </p:nvSpPr>
        <p:spPr>
          <a:xfrm>
            <a:off x="5029200" y="6453336"/>
            <a:ext cx="4114800" cy="328613"/>
          </a:xfrm>
        </p:spPr>
        <p:txBody>
          <a:bodyPr/>
          <a:lstStyle>
            <a:lvl1pPr>
              <a:defRPr/>
            </a:lvl1pPr>
          </a:lstStyle>
          <a:p>
            <a:pPr>
              <a:defRPr/>
            </a:pPr>
            <a:r>
              <a:rPr lang="en-US" altLang="en-US"/>
              <a:t>Radiation Metrology Ltd</a:t>
            </a:r>
            <a:endParaRPr lang="en-US" altLang="en-US" dirty="0"/>
          </a:p>
        </p:txBody>
      </p:sp>
      <p:sp>
        <p:nvSpPr>
          <p:cNvPr id="5" name="Slide Number Placeholder 5"/>
          <p:cNvSpPr>
            <a:spLocks noGrp="1"/>
          </p:cNvSpPr>
          <p:nvPr>
            <p:ph type="sldNum" sz="quarter" idx="12"/>
          </p:nvPr>
        </p:nvSpPr>
        <p:spPr/>
        <p:txBody>
          <a:bodyPr/>
          <a:lstStyle>
            <a:lvl1pPr>
              <a:defRPr/>
            </a:lvl1pPr>
          </a:lstStyle>
          <a:p>
            <a:pPr>
              <a:defRPr/>
            </a:pPr>
            <a:fld id="{FB96057A-AA10-4A5B-BC86-943E6778E8F3}" type="slidenum">
              <a:rPr lang="en-US" altLang="en-US" smtClean="0"/>
              <a:pPr>
                <a:defRPr/>
              </a:pPr>
              <a:t>‹#›</a:t>
            </a:fld>
            <a:endParaRPr lang="en-US" altLang="en-US" dirty="0"/>
          </a:p>
        </p:txBody>
      </p:sp>
    </p:spTree>
    <p:extLst>
      <p:ext uri="{BB962C8B-B14F-4D97-AF65-F5344CB8AC3E}">
        <p14:creationId xmlns:p14="http://schemas.microsoft.com/office/powerpoint/2010/main" val="3066097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ltLang="en-US"/>
              <a:t>Radiation Metrology Ltd</a:t>
            </a:r>
          </a:p>
        </p:txBody>
      </p:sp>
      <p:sp>
        <p:nvSpPr>
          <p:cNvPr id="3" name="Footer Placeholder 4"/>
          <p:cNvSpPr>
            <a:spLocks noGrp="1"/>
          </p:cNvSpPr>
          <p:nvPr>
            <p:ph type="ftr" sz="quarter" idx="11"/>
          </p:nvPr>
        </p:nvSpPr>
        <p:spPr/>
        <p:txBody>
          <a:bodyPr/>
          <a:lstStyle>
            <a:lvl1pPr>
              <a:defRPr/>
            </a:lvl1pPr>
          </a:lstStyle>
          <a:p>
            <a:pPr>
              <a:defRPr/>
            </a:pPr>
            <a:r>
              <a:rPr lang="en-US" altLang="en-US"/>
              <a:t>Radiation Metrology Ltd</a:t>
            </a:r>
          </a:p>
        </p:txBody>
      </p:sp>
      <p:sp>
        <p:nvSpPr>
          <p:cNvPr id="4" name="Slide Number Placeholder 5"/>
          <p:cNvSpPr>
            <a:spLocks noGrp="1"/>
          </p:cNvSpPr>
          <p:nvPr>
            <p:ph type="sldNum" sz="quarter" idx="12"/>
          </p:nvPr>
        </p:nvSpPr>
        <p:spPr/>
        <p:txBody>
          <a:bodyPr/>
          <a:lstStyle>
            <a:lvl1pPr>
              <a:defRPr/>
            </a:lvl1pPr>
          </a:lstStyle>
          <a:p>
            <a:pPr>
              <a:defRPr/>
            </a:pPr>
            <a:fld id="{AD0DFDE8-4387-4033-A0AB-C3992CB2AD0D}" type="slidenum">
              <a:rPr lang="en-US" altLang="en-US" smtClean="0"/>
              <a:pPr>
                <a:defRPr/>
              </a:pPr>
              <a:t>‹#›</a:t>
            </a:fld>
            <a:endParaRPr lang="en-US" altLang="en-US" dirty="0"/>
          </a:p>
        </p:txBody>
      </p:sp>
    </p:spTree>
    <p:extLst>
      <p:ext uri="{BB962C8B-B14F-4D97-AF65-F5344CB8AC3E}">
        <p14:creationId xmlns:p14="http://schemas.microsoft.com/office/powerpoint/2010/main" val="1646068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dirty="0"/>
            </a:lvl1pPr>
          </a:lstStyle>
          <a:p>
            <a:pPr>
              <a:defRPr/>
            </a:pPr>
            <a:r>
              <a:rPr lang="en-US" altLang="en-US"/>
              <a:t>Radiation Metrology Ltd</a:t>
            </a:r>
          </a:p>
        </p:txBody>
      </p:sp>
      <p:sp>
        <p:nvSpPr>
          <p:cNvPr id="7" name="Footer Placeholder 5"/>
          <p:cNvSpPr>
            <a:spLocks noGrp="1"/>
          </p:cNvSpPr>
          <p:nvPr>
            <p:ph type="ftr" sz="quarter" idx="11"/>
          </p:nvPr>
        </p:nvSpPr>
        <p:spPr/>
        <p:txBody>
          <a:bodyPr/>
          <a:lstStyle>
            <a:lvl1pPr>
              <a:defRPr dirty="0"/>
            </a:lvl1pPr>
          </a:lstStyle>
          <a:p>
            <a:pPr>
              <a:defRPr/>
            </a:pPr>
            <a:r>
              <a:rPr lang="en-US" altLang="en-US"/>
              <a:t>Radiation Metrology Ltd</a:t>
            </a:r>
          </a:p>
        </p:txBody>
      </p:sp>
      <p:sp>
        <p:nvSpPr>
          <p:cNvPr id="8" name="Slide Number Placeholder 6"/>
          <p:cNvSpPr>
            <a:spLocks noGrp="1"/>
          </p:cNvSpPr>
          <p:nvPr>
            <p:ph type="sldNum" sz="quarter" idx="12"/>
          </p:nvPr>
        </p:nvSpPr>
        <p:spPr/>
        <p:txBody>
          <a:bodyPr/>
          <a:lstStyle>
            <a:lvl1pPr>
              <a:defRPr/>
            </a:lvl1pPr>
          </a:lstStyle>
          <a:p>
            <a:pPr>
              <a:defRPr/>
            </a:pPr>
            <a:fld id="{43B21E31-7D85-4E04-B0F9-3A34F6E9075C}" type="slidenum">
              <a:rPr lang="en-US" altLang="en-US" smtClean="0"/>
              <a:pPr>
                <a:defRPr/>
              </a:pPr>
              <a:t>‹#›</a:t>
            </a:fld>
            <a:endParaRPr lang="en-US" altLang="en-US" dirty="0"/>
          </a:p>
        </p:txBody>
      </p:sp>
    </p:spTree>
    <p:extLst>
      <p:ext uri="{BB962C8B-B14F-4D97-AF65-F5344CB8AC3E}">
        <p14:creationId xmlns:p14="http://schemas.microsoft.com/office/powerpoint/2010/main" val="27594920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en-US"/>
              <a:t>Radiation Metrology Ltd</a:t>
            </a:r>
          </a:p>
        </p:txBody>
      </p:sp>
      <p:sp>
        <p:nvSpPr>
          <p:cNvPr id="6" name="Footer Placeholder 4"/>
          <p:cNvSpPr>
            <a:spLocks noGrp="1"/>
          </p:cNvSpPr>
          <p:nvPr>
            <p:ph type="ftr" sz="quarter" idx="11"/>
          </p:nvPr>
        </p:nvSpPr>
        <p:spPr/>
        <p:txBody>
          <a:bodyPr/>
          <a:lstStyle>
            <a:lvl1pPr>
              <a:defRPr/>
            </a:lvl1pPr>
          </a:lstStyle>
          <a:p>
            <a:pPr>
              <a:defRPr/>
            </a:pPr>
            <a:r>
              <a:rPr lang="en-US" altLang="en-US"/>
              <a:t>Radiation Metrology Ltd</a:t>
            </a:r>
          </a:p>
        </p:txBody>
      </p:sp>
      <p:sp>
        <p:nvSpPr>
          <p:cNvPr id="7" name="Slide Number Placeholder 5"/>
          <p:cNvSpPr>
            <a:spLocks noGrp="1"/>
          </p:cNvSpPr>
          <p:nvPr>
            <p:ph type="sldNum" sz="quarter" idx="12"/>
          </p:nvPr>
        </p:nvSpPr>
        <p:spPr/>
        <p:txBody>
          <a:bodyPr/>
          <a:lstStyle>
            <a:lvl1pPr>
              <a:defRPr/>
            </a:lvl1pPr>
          </a:lstStyle>
          <a:p>
            <a:pPr>
              <a:defRPr/>
            </a:pPr>
            <a:fld id="{414A359D-0E2C-458B-A66C-CBD85B17B75C}" type="slidenum">
              <a:rPr lang="en-US" altLang="en-US" smtClean="0"/>
              <a:pPr>
                <a:defRPr/>
              </a:pPr>
              <a:t>‹#›</a:t>
            </a:fld>
            <a:endParaRPr lang="en-US" altLang="en-US" dirty="0"/>
          </a:p>
        </p:txBody>
      </p:sp>
    </p:spTree>
    <p:extLst>
      <p:ext uri="{BB962C8B-B14F-4D97-AF65-F5344CB8AC3E}">
        <p14:creationId xmlns:p14="http://schemas.microsoft.com/office/powerpoint/2010/main" val="218120601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3600" dirty="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3600" dirty="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dirty="0">
                <a:solidFill>
                  <a:srgbClr val="FFFFFF"/>
                </a:solidFill>
              </a:defRPr>
            </a:lvl1pPr>
          </a:lstStyle>
          <a:p>
            <a:pPr fontAlgn="base">
              <a:spcBef>
                <a:spcPct val="0"/>
              </a:spcBef>
              <a:spcAft>
                <a:spcPct val="0"/>
              </a:spcAft>
              <a:defRPr/>
            </a:pPr>
            <a:r>
              <a:rPr lang="en-US" altLang="en-US"/>
              <a:t>Radiation Metrology Ltd</a:t>
            </a:r>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dirty="0">
                <a:solidFill>
                  <a:srgbClr val="FFFFFF"/>
                </a:solidFill>
              </a:defRPr>
            </a:lvl1pPr>
          </a:lstStyle>
          <a:p>
            <a:pPr fontAlgn="base">
              <a:spcBef>
                <a:spcPct val="0"/>
              </a:spcBef>
              <a:spcAft>
                <a:spcPct val="0"/>
              </a:spcAft>
              <a:defRPr/>
            </a:pPr>
            <a:r>
              <a:rPr lang="en-US" altLang="en-US"/>
              <a:t>Radiation Metrology Ltd</a:t>
            </a:r>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30AEBC30-D1E9-43B8-9EB4-E9334BACCCF4}" type="slidenum">
              <a:rPr lang="en-US" altLang="en-US" smtClean="0"/>
              <a:pPr fontAlgn="base">
                <a:spcBef>
                  <a:spcPct val="0"/>
                </a:spcBef>
                <a:spcAft>
                  <a:spcPct val="0"/>
                </a:spcAft>
                <a:defRPr/>
              </a:pPr>
              <a:t>‹#›</a:t>
            </a:fld>
            <a:endParaRPr lang="en-US" altLang="en-US" dirty="0"/>
          </a:p>
        </p:txBody>
      </p:sp>
    </p:spTree>
    <p:extLst>
      <p:ext uri="{BB962C8B-B14F-4D97-AF65-F5344CB8AC3E}">
        <p14:creationId xmlns:p14="http://schemas.microsoft.com/office/powerpoint/2010/main" val="73574812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75" r:id="rId12"/>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tmplLst>
          <p:tmpl>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Lst>
      </p:bldP>
    </p:bldLst>
  </p:timing>
  <p:hf hdr="0"/>
  <p:txStyles>
    <p:titleStyle>
      <a:lvl1pPr algn="l" rtl="0" eaLnBrk="1" fontAlgn="base" hangingPunct="1">
        <a:spcBef>
          <a:spcPct val="0"/>
        </a:spcBef>
        <a:spcAft>
          <a:spcPct val="0"/>
        </a:spcAft>
        <a:defRPr sz="4000" kern="1200" spc="-1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457200" y="1268760"/>
            <a:ext cx="7829550" cy="1360929"/>
          </a:xfrm>
        </p:spPr>
        <p:txBody>
          <a:bodyPr/>
          <a:lstStyle/>
          <a:p>
            <a:r>
              <a:rPr lang="en-GB" sz="3600" b="1" dirty="0"/>
              <a:t>Going green – the story so far</a:t>
            </a:r>
            <a:r>
              <a:rPr lang="en-GB" sz="3600" dirty="0"/>
              <a:t> </a:t>
            </a:r>
            <a:endParaRPr lang="en-GB" altLang="en-US" sz="3600" dirty="0">
              <a:solidFill>
                <a:srgbClr val="CC0000"/>
              </a:solidFill>
            </a:endParaRPr>
          </a:p>
        </p:txBody>
      </p:sp>
      <p:sp>
        <p:nvSpPr>
          <p:cNvPr id="2" name="Subtitle 1"/>
          <p:cNvSpPr>
            <a:spLocks noGrp="1"/>
          </p:cNvSpPr>
          <p:nvPr>
            <p:ph type="subTitle" idx="1"/>
          </p:nvPr>
        </p:nvSpPr>
        <p:spPr>
          <a:xfrm>
            <a:off x="611560" y="4669309"/>
            <a:ext cx="6400800" cy="1752600"/>
          </a:xfrm>
        </p:spPr>
        <p:txBody>
          <a:bodyPr/>
          <a:lstStyle/>
          <a:p>
            <a:r>
              <a:rPr lang="en-GB" dirty="0"/>
              <a:t>Pete Burgess and Shelly </a:t>
            </a:r>
            <a:r>
              <a:rPr lang="en-GB" dirty="0" err="1"/>
              <a:t>Mobbs</a:t>
            </a:r>
            <a:endParaRPr lang="en-GB" dirty="0"/>
          </a:p>
        </p:txBody>
      </p:sp>
      <p:sp>
        <p:nvSpPr>
          <p:cNvPr id="3" name="Date Placeholder 2"/>
          <p:cNvSpPr>
            <a:spLocks noGrp="1"/>
          </p:cNvSpPr>
          <p:nvPr>
            <p:ph type="dt" sz="half" idx="10"/>
          </p:nvPr>
        </p:nvSpPr>
        <p:spPr/>
        <p:txBody>
          <a:bodyPr/>
          <a:lstStyle/>
          <a:p>
            <a:pPr fontAlgn="base">
              <a:spcBef>
                <a:spcPct val="0"/>
              </a:spcBef>
              <a:spcAft>
                <a:spcPct val="0"/>
              </a:spcAft>
              <a:defRPr/>
            </a:pPr>
            <a:r>
              <a:rPr lang="en-US" altLang="en-US"/>
              <a:t>Radiation Metrology Ltd</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30AEBC30-D1E9-43B8-9EB4-E9334BACCCF4}" type="slidenum">
              <a:rPr lang="en-US" altLang="en-US" smtClean="0"/>
              <a:pPr fontAlgn="base">
                <a:spcBef>
                  <a:spcPct val="0"/>
                </a:spcBef>
                <a:spcAft>
                  <a:spcPct val="0"/>
                </a:spcAft>
                <a:defRPr/>
              </a:pPr>
              <a:t>1</a:t>
            </a:fld>
            <a:endParaRPr lang="en-US" altLang="en-US" dirty="0"/>
          </a:p>
        </p:txBody>
      </p:sp>
      <p:sp>
        <p:nvSpPr>
          <p:cNvPr id="5" name="Footer Placeholder 4"/>
          <p:cNvSpPr>
            <a:spLocks noGrp="1"/>
          </p:cNvSpPr>
          <p:nvPr>
            <p:ph type="ftr" sz="quarter" idx="11"/>
          </p:nvPr>
        </p:nvSpPr>
        <p:spPr>
          <a:xfrm>
            <a:off x="4788024" y="6093296"/>
            <a:ext cx="4114800" cy="328613"/>
          </a:xfrm>
        </p:spPr>
        <p:txBody>
          <a:bodyPr/>
          <a:lstStyle/>
          <a:p>
            <a:pPr fontAlgn="base">
              <a:spcBef>
                <a:spcPct val="0"/>
              </a:spcBef>
              <a:spcAft>
                <a:spcPct val="0"/>
              </a:spcAft>
              <a:defRPr/>
            </a:pPr>
            <a:r>
              <a:rPr lang="en-US" altLang="en-US" dirty="0"/>
              <a:t>Radiation Metrology Ltd</a:t>
            </a:r>
          </a:p>
        </p:txBody>
      </p:sp>
      <p:pic>
        <p:nvPicPr>
          <p:cNvPr id="7" name="Picture 6"/>
          <p:cNvPicPr>
            <a:picLocks noChangeAspect="1"/>
          </p:cNvPicPr>
          <p:nvPr/>
        </p:nvPicPr>
        <p:blipFill>
          <a:blip r:embed="rId3"/>
          <a:stretch>
            <a:fillRect/>
          </a:stretch>
        </p:blipFill>
        <p:spPr>
          <a:xfrm>
            <a:off x="7620000" y="5383772"/>
            <a:ext cx="1390476" cy="1419048"/>
          </a:xfrm>
          <a:prstGeom prst="rect">
            <a:avLst/>
          </a:prstGeom>
        </p:spPr>
      </p:pic>
    </p:spTree>
    <p:extLst>
      <p:ext uri="{BB962C8B-B14F-4D97-AF65-F5344CB8AC3E}">
        <p14:creationId xmlns:p14="http://schemas.microsoft.com/office/powerpoint/2010/main" val="213694903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35360"/>
          </a:xfrm>
        </p:spPr>
        <p:txBody>
          <a:bodyPr/>
          <a:lstStyle/>
          <a:p>
            <a:r>
              <a:rPr lang="en-GB" dirty="0"/>
              <a:t>Now?</a:t>
            </a:r>
          </a:p>
        </p:txBody>
      </p:sp>
      <p:sp>
        <p:nvSpPr>
          <p:cNvPr id="3" name="Content Placeholder 2"/>
          <p:cNvSpPr>
            <a:spLocks noGrp="1"/>
          </p:cNvSpPr>
          <p:nvPr>
            <p:ph idx="1"/>
          </p:nvPr>
        </p:nvSpPr>
        <p:spPr>
          <a:xfrm>
            <a:off x="251520" y="1268760"/>
            <a:ext cx="8229600" cy="5132040"/>
          </a:xfrm>
        </p:spPr>
        <p:txBody>
          <a:bodyPr/>
          <a:lstStyle/>
          <a:p>
            <a:r>
              <a:rPr lang="en-GB" dirty="0"/>
              <a:t>Ground source?</a:t>
            </a:r>
          </a:p>
          <a:p>
            <a:r>
              <a:rPr lang="en-GB" dirty="0"/>
              <a:t>Clearly more work on offer than capable contractors.</a:t>
            </a:r>
          </a:p>
          <a:p>
            <a:r>
              <a:rPr lang="en-GB" dirty="0"/>
              <a:t>Makes the whole drive towards heat pumps a bit of a joke. </a:t>
            </a:r>
          </a:p>
          <a:p>
            <a:r>
              <a:rPr lang="en-GB" dirty="0"/>
              <a:t>Effectively, virtually no competition.</a:t>
            </a:r>
          </a:p>
          <a:p>
            <a:r>
              <a:rPr lang="en-GB" dirty="0"/>
              <a:t>I am starting to pine for</a:t>
            </a:r>
          </a:p>
          <a:p>
            <a:endParaRPr lang="en-GB" dirty="0"/>
          </a:p>
        </p:txBody>
      </p:sp>
      <p:sp>
        <p:nvSpPr>
          <p:cNvPr id="4" name="Date Placeholder 3"/>
          <p:cNvSpPr>
            <a:spLocks noGrp="1"/>
          </p:cNvSpPr>
          <p:nvPr>
            <p:ph type="dt" sz="half" idx="10"/>
          </p:nvPr>
        </p:nvSpPr>
        <p:spPr/>
        <p:txBody>
          <a:bodyPr/>
          <a:lstStyle/>
          <a:p>
            <a:pPr fontAlgn="base">
              <a:spcBef>
                <a:spcPct val="0"/>
              </a:spcBef>
              <a:spcAft>
                <a:spcPct val="0"/>
              </a:spcAft>
              <a:defRPr/>
            </a:pPr>
            <a:r>
              <a:rPr lang="en-US" altLang="en-US"/>
              <a:t>Radiation Metrology Ltd</a:t>
            </a:r>
          </a:p>
        </p:txBody>
      </p:sp>
      <p:sp>
        <p:nvSpPr>
          <p:cNvPr id="5" name="Footer Placeholder 4"/>
          <p:cNvSpPr>
            <a:spLocks noGrp="1"/>
          </p:cNvSpPr>
          <p:nvPr>
            <p:ph type="ftr" sz="quarter" idx="11"/>
          </p:nvPr>
        </p:nvSpPr>
        <p:spPr/>
        <p:txBody>
          <a:bodyPr/>
          <a:lstStyle/>
          <a:p>
            <a:pPr fontAlgn="base">
              <a:spcBef>
                <a:spcPct val="0"/>
              </a:spcBef>
              <a:spcAft>
                <a:spcPct val="0"/>
              </a:spcAft>
              <a:defRPr/>
            </a:pPr>
            <a:r>
              <a:rPr lang="en-US" altLang="en-US"/>
              <a:t>Radiation Metrology Ltd</a:t>
            </a:r>
            <a:endParaRPr lang="en-US" altLang="en-US" dirty="0"/>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30AEBC30-D1E9-43B8-9EB4-E9334BACCCF4}" type="slidenum">
              <a:rPr lang="en-US" altLang="en-US" smtClean="0"/>
              <a:pPr fontAlgn="base">
                <a:spcBef>
                  <a:spcPct val="0"/>
                </a:spcBef>
                <a:spcAft>
                  <a:spcPct val="0"/>
                </a:spcAft>
                <a:defRPr/>
              </a:pPr>
              <a:t>10</a:t>
            </a:fld>
            <a:endParaRPr lang="en-US" altLang="en-US" dirty="0"/>
          </a:p>
        </p:txBody>
      </p:sp>
      <p:pic>
        <p:nvPicPr>
          <p:cNvPr id="7" name="Picture 6"/>
          <p:cNvPicPr>
            <a:picLocks noChangeAspect="1"/>
          </p:cNvPicPr>
          <p:nvPr/>
        </p:nvPicPr>
        <p:blipFill>
          <a:blip r:embed="rId2"/>
          <a:stretch>
            <a:fillRect/>
          </a:stretch>
        </p:blipFill>
        <p:spPr>
          <a:xfrm>
            <a:off x="3994460" y="3059906"/>
            <a:ext cx="2628900" cy="3429000"/>
          </a:xfrm>
          <a:prstGeom prst="rect">
            <a:avLst/>
          </a:prstGeom>
        </p:spPr>
      </p:pic>
    </p:spTree>
    <p:extLst>
      <p:ext uri="{BB962C8B-B14F-4D97-AF65-F5344CB8AC3E}">
        <p14:creationId xmlns:p14="http://schemas.microsoft.com/office/powerpoint/2010/main" val="20864188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342" y="223068"/>
            <a:ext cx="8229600" cy="901676"/>
          </a:xfrm>
        </p:spPr>
        <p:txBody>
          <a:bodyPr>
            <a:normAutofit/>
          </a:bodyPr>
          <a:lstStyle/>
          <a:p>
            <a:r>
              <a:rPr lang="en-GB" dirty="0"/>
              <a:t>Where?</a:t>
            </a:r>
          </a:p>
        </p:txBody>
      </p:sp>
      <p:sp>
        <p:nvSpPr>
          <p:cNvPr id="3" name="Content Placeholder 2"/>
          <p:cNvSpPr>
            <a:spLocks noGrp="1"/>
          </p:cNvSpPr>
          <p:nvPr>
            <p:ph idx="1"/>
          </p:nvPr>
        </p:nvSpPr>
        <p:spPr>
          <a:xfrm>
            <a:off x="251520" y="923925"/>
            <a:ext cx="8229600" cy="5476875"/>
          </a:xfrm>
        </p:spPr>
        <p:txBody>
          <a:bodyPr/>
          <a:lstStyle/>
          <a:p>
            <a:r>
              <a:rPr lang="en-GB" dirty="0"/>
              <a:t>North </a:t>
            </a:r>
            <a:r>
              <a:rPr lang="en-GB" dirty="0" err="1"/>
              <a:t>Craigearn</a:t>
            </a:r>
            <a:endParaRPr lang="en-GB" dirty="0"/>
          </a:p>
          <a:p>
            <a:r>
              <a:rPr lang="en-GB" dirty="0"/>
              <a:t>200 m</a:t>
            </a:r>
            <a:r>
              <a:rPr lang="en-GB" baseline="30000" dirty="0"/>
              <a:t>2 </a:t>
            </a:r>
            <a:r>
              <a:rPr lang="en-GB" dirty="0"/>
              <a:t> house, core is pre 1885, classic Aberdeenshire 1 and a half story croft house</a:t>
            </a:r>
          </a:p>
          <a:p>
            <a:r>
              <a:rPr lang="en-GB" dirty="0"/>
              <a:t>Concrete block addition to the back</a:t>
            </a:r>
          </a:p>
          <a:p>
            <a:r>
              <a:rPr lang="en-GB" dirty="0"/>
              <a:t>First floor is wood, slate and flat roof</a:t>
            </a:r>
          </a:p>
          <a:p>
            <a:endParaRPr lang="en-GB" dirty="0"/>
          </a:p>
          <a:p>
            <a:endParaRPr lang="en-GB" dirty="0"/>
          </a:p>
          <a:p>
            <a:endParaRPr lang="en-GB" dirty="0"/>
          </a:p>
          <a:p>
            <a:endParaRPr lang="en-GB" dirty="0"/>
          </a:p>
          <a:p>
            <a:endParaRPr lang="en-GB" dirty="0"/>
          </a:p>
          <a:p>
            <a:endParaRPr lang="en-GB" dirty="0"/>
          </a:p>
          <a:p>
            <a:endParaRPr lang="en-GB" dirty="0"/>
          </a:p>
          <a:p>
            <a:r>
              <a:rPr lang="en-GB" dirty="0"/>
              <a:t>Definitely exposed!</a:t>
            </a:r>
          </a:p>
          <a:p>
            <a:endParaRPr lang="en-GB" dirty="0"/>
          </a:p>
        </p:txBody>
      </p:sp>
      <p:sp>
        <p:nvSpPr>
          <p:cNvPr id="4" name="Date Placeholder 3"/>
          <p:cNvSpPr>
            <a:spLocks noGrp="1"/>
          </p:cNvSpPr>
          <p:nvPr>
            <p:ph type="dt" sz="half" idx="10"/>
          </p:nvPr>
        </p:nvSpPr>
        <p:spPr/>
        <p:txBody>
          <a:bodyPr/>
          <a:lstStyle/>
          <a:p>
            <a:pPr fontAlgn="base">
              <a:spcBef>
                <a:spcPct val="0"/>
              </a:spcBef>
              <a:spcAft>
                <a:spcPct val="0"/>
              </a:spcAft>
              <a:defRPr/>
            </a:pPr>
            <a:r>
              <a:rPr lang="en-US" altLang="en-US"/>
              <a:t>Radiation Metrology Ltd</a:t>
            </a:r>
          </a:p>
        </p:txBody>
      </p:sp>
      <p:sp>
        <p:nvSpPr>
          <p:cNvPr id="5" name="Footer Placeholder 4"/>
          <p:cNvSpPr>
            <a:spLocks noGrp="1"/>
          </p:cNvSpPr>
          <p:nvPr>
            <p:ph type="ftr" sz="quarter" idx="11"/>
          </p:nvPr>
        </p:nvSpPr>
        <p:spPr/>
        <p:txBody>
          <a:bodyPr/>
          <a:lstStyle/>
          <a:p>
            <a:pPr fontAlgn="base">
              <a:spcBef>
                <a:spcPct val="0"/>
              </a:spcBef>
              <a:spcAft>
                <a:spcPct val="0"/>
              </a:spcAft>
              <a:defRPr/>
            </a:pPr>
            <a:r>
              <a:rPr lang="en-US" altLang="en-US"/>
              <a:t>Radiation Metrology Ltd</a:t>
            </a:r>
            <a:endParaRPr lang="en-US" altLang="en-US" dirty="0"/>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30AEBC30-D1E9-43B8-9EB4-E9334BACCCF4}" type="slidenum">
              <a:rPr lang="en-US" altLang="en-US" smtClean="0"/>
              <a:pPr fontAlgn="base">
                <a:spcBef>
                  <a:spcPct val="0"/>
                </a:spcBef>
                <a:spcAft>
                  <a:spcPct val="0"/>
                </a:spcAft>
                <a:defRPr/>
              </a:pPr>
              <a:t>2</a:t>
            </a:fld>
            <a:endParaRPr lang="en-US" alt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493" y="3452827"/>
            <a:ext cx="4242407" cy="182455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27059" y="3297250"/>
            <a:ext cx="3686034" cy="2476554"/>
          </a:xfrm>
          <a:prstGeom prst="rect">
            <a:avLst/>
          </a:prstGeom>
        </p:spPr>
      </p:pic>
    </p:spTree>
    <p:extLst>
      <p:ext uri="{BB962C8B-B14F-4D97-AF65-F5344CB8AC3E}">
        <p14:creationId xmlns:p14="http://schemas.microsoft.com/office/powerpoint/2010/main" val="61741035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89427"/>
          </a:xfrm>
        </p:spPr>
        <p:txBody>
          <a:bodyPr>
            <a:normAutofit fontScale="90000"/>
          </a:bodyPr>
          <a:lstStyle/>
          <a:p>
            <a:r>
              <a:rPr lang="en-GB" dirty="0"/>
              <a:t>Insulation?</a:t>
            </a:r>
          </a:p>
        </p:txBody>
      </p:sp>
      <p:sp>
        <p:nvSpPr>
          <p:cNvPr id="3" name="Content Placeholder 2"/>
          <p:cNvSpPr>
            <a:spLocks noGrp="1"/>
          </p:cNvSpPr>
          <p:nvPr>
            <p:ph idx="1"/>
          </p:nvPr>
        </p:nvSpPr>
        <p:spPr>
          <a:xfrm>
            <a:off x="0" y="1022827"/>
            <a:ext cx="8229600" cy="5250973"/>
          </a:xfrm>
        </p:spPr>
        <p:txBody>
          <a:bodyPr/>
          <a:lstStyle/>
          <a:p>
            <a:r>
              <a:rPr lang="en-GB" dirty="0"/>
              <a:t>Granite – a very high conductivity for a rock</a:t>
            </a:r>
          </a:p>
          <a:p>
            <a:endParaRPr lang="en-GB" dirty="0"/>
          </a:p>
          <a:p>
            <a:endParaRPr lang="en-GB" dirty="0"/>
          </a:p>
          <a:p>
            <a:endParaRPr lang="en-GB" dirty="0"/>
          </a:p>
          <a:p>
            <a:endParaRPr lang="en-GB" dirty="0"/>
          </a:p>
          <a:p>
            <a:r>
              <a:rPr lang="en-GB" dirty="0"/>
              <a:t>It makes up for it a bit by being very thick.</a:t>
            </a:r>
          </a:p>
          <a:p>
            <a:r>
              <a:rPr lang="en-GB" dirty="0"/>
              <a:t>100 mm </a:t>
            </a:r>
            <a:r>
              <a:rPr lang="en-GB" dirty="0" err="1"/>
              <a:t>Kingspan</a:t>
            </a:r>
            <a:r>
              <a:rPr lang="en-GB" dirty="0"/>
              <a:t> added on all the external granite.</a:t>
            </a:r>
          </a:p>
          <a:p>
            <a:r>
              <a:rPr lang="en-GB" dirty="0"/>
              <a:t>50 mm polystyrene on the block walls</a:t>
            </a:r>
          </a:p>
          <a:p>
            <a:r>
              <a:rPr lang="en-GB" dirty="0"/>
              <a:t>100 mm glass mattress on the sloping roof</a:t>
            </a:r>
          </a:p>
          <a:p>
            <a:r>
              <a:rPr lang="en-GB" dirty="0"/>
              <a:t>80 mm TR27 forms the roof.</a:t>
            </a:r>
          </a:p>
          <a:p>
            <a:r>
              <a:rPr lang="en-GB" dirty="0"/>
              <a:t>Double glazed</a:t>
            </a:r>
          </a:p>
          <a:p>
            <a:r>
              <a:rPr lang="en-GB" dirty="0"/>
              <a:t>So not bad, as old houses go</a:t>
            </a:r>
          </a:p>
          <a:p>
            <a:endParaRPr lang="en-GB" dirty="0"/>
          </a:p>
        </p:txBody>
      </p:sp>
      <p:sp>
        <p:nvSpPr>
          <p:cNvPr id="4" name="Date Placeholder 3"/>
          <p:cNvSpPr>
            <a:spLocks noGrp="1"/>
          </p:cNvSpPr>
          <p:nvPr>
            <p:ph type="dt" sz="half" idx="10"/>
          </p:nvPr>
        </p:nvSpPr>
        <p:spPr/>
        <p:txBody>
          <a:bodyPr/>
          <a:lstStyle/>
          <a:p>
            <a:pPr fontAlgn="base">
              <a:spcBef>
                <a:spcPct val="0"/>
              </a:spcBef>
              <a:spcAft>
                <a:spcPct val="0"/>
              </a:spcAft>
              <a:defRPr/>
            </a:pPr>
            <a:r>
              <a:rPr lang="en-US" altLang="en-US"/>
              <a:t>Radiation Metrology Ltd</a:t>
            </a:r>
          </a:p>
        </p:txBody>
      </p:sp>
      <p:sp>
        <p:nvSpPr>
          <p:cNvPr id="5" name="Footer Placeholder 4"/>
          <p:cNvSpPr>
            <a:spLocks noGrp="1"/>
          </p:cNvSpPr>
          <p:nvPr>
            <p:ph type="ftr" sz="quarter" idx="11"/>
          </p:nvPr>
        </p:nvSpPr>
        <p:spPr/>
        <p:txBody>
          <a:bodyPr/>
          <a:lstStyle/>
          <a:p>
            <a:pPr fontAlgn="base">
              <a:spcBef>
                <a:spcPct val="0"/>
              </a:spcBef>
              <a:spcAft>
                <a:spcPct val="0"/>
              </a:spcAft>
              <a:defRPr/>
            </a:pPr>
            <a:r>
              <a:rPr lang="en-US" altLang="en-US"/>
              <a:t>Radiation Metrology Ltd</a:t>
            </a:r>
            <a:endParaRPr lang="en-US" altLang="en-US" dirty="0"/>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30AEBC30-D1E9-43B8-9EB4-E9334BACCCF4}" type="slidenum">
              <a:rPr lang="en-US" altLang="en-US" smtClean="0"/>
              <a:pPr fontAlgn="base">
                <a:spcBef>
                  <a:spcPct val="0"/>
                </a:spcBef>
                <a:spcAft>
                  <a:spcPct val="0"/>
                </a:spcAft>
                <a:defRPr/>
              </a:pPr>
              <a:t>3</a:t>
            </a:fld>
            <a:endParaRPr lang="en-US" altLang="en-US" dirty="0"/>
          </a:p>
        </p:txBody>
      </p:sp>
      <p:graphicFrame>
        <p:nvGraphicFramePr>
          <p:cNvPr id="7" name="Table 6"/>
          <p:cNvGraphicFramePr>
            <a:graphicFrameLocks noGrp="1"/>
          </p:cNvGraphicFramePr>
          <p:nvPr>
            <p:extLst>
              <p:ext uri="{D42A27DB-BD31-4B8C-83A1-F6EECF244321}">
                <p14:modId xmlns:p14="http://schemas.microsoft.com/office/powerpoint/2010/main" val="3276309084"/>
              </p:ext>
            </p:extLst>
          </p:nvPr>
        </p:nvGraphicFramePr>
        <p:xfrm>
          <a:off x="304800" y="1512254"/>
          <a:ext cx="6096000" cy="17526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r>
                        <a:rPr lang="en-GB" dirty="0"/>
                        <a:t>Material</a:t>
                      </a:r>
                    </a:p>
                  </a:txBody>
                  <a:tcPr/>
                </a:tc>
                <a:tc>
                  <a:txBody>
                    <a:bodyPr/>
                    <a:lstStyle/>
                    <a:p>
                      <a:r>
                        <a:rPr lang="en-GB" dirty="0"/>
                        <a:t>Conductivity (W/m k</a:t>
                      </a:r>
                    </a:p>
                  </a:txBody>
                  <a:tcPr/>
                </a:tc>
                <a:tc>
                  <a:txBody>
                    <a:bodyPr/>
                    <a:lstStyle/>
                    <a:p>
                      <a:r>
                        <a:rPr lang="en-GB" dirty="0"/>
                        <a:t>Normalised</a:t>
                      </a:r>
                    </a:p>
                  </a:txBody>
                  <a:tcPr/>
                </a:tc>
                <a:extLst>
                  <a:ext uri="{0D108BD9-81ED-4DB2-BD59-A6C34878D82A}">
                    <a16:rowId xmlns:a16="http://schemas.microsoft.com/office/drawing/2014/main" val="10000"/>
                  </a:ext>
                </a:extLst>
              </a:tr>
              <a:tr h="370840">
                <a:tc>
                  <a:txBody>
                    <a:bodyPr/>
                    <a:lstStyle/>
                    <a:p>
                      <a:r>
                        <a:rPr lang="en-GB" dirty="0"/>
                        <a:t>Granite</a:t>
                      </a:r>
                    </a:p>
                  </a:txBody>
                  <a:tcPr/>
                </a:tc>
                <a:tc>
                  <a:txBody>
                    <a:bodyPr/>
                    <a:lstStyle/>
                    <a:p>
                      <a:r>
                        <a:rPr lang="en-GB" dirty="0"/>
                        <a:t>2.93</a:t>
                      </a:r>
                    </a:p>
                  </a:txBody>
                  <a:tcPr/>
                </a:tc>
                <a:tc>
                  <a:txBody>
                    <a:bodyPr/>
                    <a:lstStyle/>
                    <a:p>
                      <a:r>
                        <a:rPr lang="en-GB" dirty="0"/>
                        <a:t>1</a:t>
                      </a:r>
                    </a:p>
                  </a:txBody>
                  <a:tcPr/>
                </a:tc>
                <a:extLst>
                  <a:ext uri="{0D108BD9-81ED-4DB2-BD59-A6C34878D82A}">
                    <a16:rowId xmlns:a16="http://schemas.microsoft.com/office/drawing/2014/main" val="10001"/>
                  </a:ext>
                </a:extLst>
              </a:tr>
              <a:tr h="370840">
                <a:tc>
                  <a:txBody>
                    <a:bodyPr/>
                    <a:lstStyle/>
                    <a:p>
                      <a:r>
                        <a:rPr lang="en-GB" dirty="0"/>
                        <a:t>Concrete</a:t>
                      </a:r>
                    </a:p>
                  </a:txBody>
                  <a:tcPr/>
                </a:tc>
                <a:tc>
                  <a:txBody>
                    <a:bodyPr/>
                    <a:lstStyle/>
                    <a:p>
                      <a:r>
                        <a:rPr lang="en-GB" dirty="0"/>
                        <a:t>1.45</a:t>
                      </a:r>
                    </a:p>
                  </a:txBody>
                  <a:tcPr/>
                </a:tc>
                <a:tc>
                  <a:txBody>
                    <a:bodyPr/>
                    <a:lstStyle/>
                    <a:p>
                      <a:r>
                        <a:rPr lang="en-GB" dirty="0"/>
                        <a:t>0.5</a:t>
                      </a:r>
                    </a:p>
                  </a:txBody>
                  <a:tcPr/>
                </a:tc>
                <a:extLst>
                  <a:ext uri="{0D108BD9-81ED-4DB2-BD59-A6C34878D82A}">
                    <a16:rowId xmlns:a16="http://schemas.microsoft.com/office/drawing/2014/main" val="10002"/>
                  </a:ext>
                </a:extLst>
              </a:tr>
              <a:tr h="370840">
                <a:tc>
                  <a:txBody>
                    <a:bodyPr/>
                    <a:lstStyle/>
                    <a:p>
                      <a:r>
                        <a:rPr lang="en-GB" dirty="0"/>
                        <a:t>Brick</a:t>
                      </a:r>
                    </a:p>
                  </a:txBody>
                  <a:tcPr/>
                </a:tc>
                <a:tc>
                  <a:txBody>
                    <a:bodyPr/>
                    <a:lstStyle/>
                    <a:p>
                      <a:r>
                        <a:rPr lang="en-GB" dirty="0"/>
                        <a:t>1.15</a:t>
                      </a:r>
                    </a:p>
                  </a:txBody>
                  <a:tcPr/>
                </a:tc>
                <a:tc>
                  <a:txBody>
                    <a:bodyPr/>
                    <a:lstStyle/>
                    <a:p>
                      <a:r>
                        <a:rPr lang="en-GB" dirty="0"/>
                        <a:t>0.4</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5307522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Air source heat pump</a:t>
            </a:r>
          </a:p>
        </p:txBody>
      </p:sp>
      <p:sp>
        <p:nvSpPr>
          <p:cNvPr id="3" name="Content Placeholder 2"/>
          <p:cNvSpPr>
            <a:spLocks noGrp="1"/>
          </p:cNvSpPr>
          <p:nvPr>
            <p:ph idx="1"/>
          </p:nvPr>
        </p:nvSpPr>
        <p:spPr/>
        <p:txBody>
          <a:bodyPr/>
          <a:lstStyle/>
          <a:p>
            <a:r>
              <a:rPr lang="en-GB" dirty="0"/>
              <a:t>Seemed the way to go.</a:t>
            </a:r>
          </a:p>
          <a:p>
            <a:r>
              <a:rPr lang="en-GB" dirty="0"/>
              <a:t>Looked for an installer – typical response was “We’re very busy. We can’t look at the job for 6 months”.</a:t>
            </a:r>
          </a:p>
          <a:p>
            <a:r>
              <a:rPr lang="en-GB" dirty="0"/>
              <a:t>British Gas seemed better.</a:t>
            </a:r>
          </a:p>
          <a:p>
            <a:r>
              <a:rPr lang="en-GB" dirty="0"/>
              <a:t>We book a visit</a:t>
            </a:r>
          </a:p>
          <a:p>
            <a:r>
              <a:rPr lang="en-GB" dirty="0"/>
              <a:t>Guy turns up in July. Walks round, asks a few questions.</a:t>
            </a:r>
          </a:p>
          <a:p>
            <a:r>
              <a:rPr lang="en-GB" dirty="0"/>
              <a:t>We get a quote, looks reasonable.</a:t>
            </a:r>
          </a:p>
          <a:p>
            <a:r>
              <a:rPr lang="en-GB" dirty="0"/>
              <a:t>A few caveats – we have some radiators on 12 mm plastic piping which will need replacing with 15 mm pipe.</a:t>
            </a:r>
          </a:p>
          <a:p>
            <a:r>
              <a:rPr lang="en-GB" dirty="0"/>
              <a:t>Quote looks good, we say yes.</a:t>
            </a:r>
          </a:p>
        </p:txBody>
      </p:sp>
      <p:sp>
        <p:nvSpPr>
          <p:cNvPr id="4" name="Date Placeholder 3"/>
          <p:cNvSpPr>
            <a:spLocks noGrp="1"/>
          </p:cNvSpPr>
          <p:nvPr>
            <p:ph type="dt" sz="half" idx="10"/>
          </p:nvPr>
        </p:nvSpPr>
        <p:spPr/>
        <p:txBody>
          <a:bodyPr/>
          <a:lstStyle/>
          <a:p>
            <a:pPr fontAlgn="base">
              <a:spcBef>
                <a:spcPct val="0"/>
              </a:spcBef>
              <a:spcAft>
                <a:spcPct val="0"/>
              </a:spcAft>
              <a:defRPr/>
            </a:pPr>
            <a:r>
              <a:rPr lang="en-US" altLang="en-US"/>
              <a:t>Radiation Metrology Ltd</a:t>
            </a:r>
          </a:p>
        </p:txBody>
      </p:sp>
      <p:sp>
        <p:nvSpPr>
          <p:cNvPr id="5" name="Footer Placeholder 4"/>
          <p:cNvSpPr>
            <a:spLocks noGrp="1"/>
          </p:cNvSpPr>
          <p:nvPr>
            <p:ph type="ftr" sz="quarter" idx="11"/>
          </p:nvPr>
        </p:nvSpPr>
        <p:spPr/>
        <p:txBody>
          <a:bodyPr/>
          <a:lstStyle/>
          <a:p>
            <a:pPr fontAlgn="base">
              <a:spcBef>
                <a:spcPct val="0"/>
              </a:spcBef>
              <a:spcAft>
                <a:spcPct val="0"/>
              </a:spcAft>
              <a:defRPr/>
            </a:pPr>
            <a:r>
              <a:rPr lang="en-US" altLang="en-US"/>
              <a:t>Radiation Metrology Ltd</a:t>
            </a:r>
            <a:endParaRPr lang="en-US" altLang="en-US" dirty="0"/>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30AEBC30-D1E9-43B8-9EB4-E9334BACCCF4}" type="slidenum">
              <a:rPr lang="en-US" altLang="en-US" smtClean="0"/>
              <a:pPr fontAlgn="base">
                <a:spcBef>
                  <a:spcPct val="0"/>
                </a:spcBef>
                <a:spcAft>
                  <a:spcPct val="0"/>
                </a:spcAft>
                <a:defRPr/>
              </a:pPr>
              <a:t>4</a:t>
            </a:fld>
            <a:endParaRPr lang="en-US" altLang="en-US" dirty="0"/>
          </a:p>
        </p:txBody>
      </p:sp>
    </p:spTree>
    <p:extLst>
      <p:ext uri="{BB962C8B-B14F-4D97-AF65-F5344CB8AC3E}">
        <p14:creationId xmlns:p14="http://schemas.microsoft.com/office/powerpoint/2010/main" val="393044832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Progress</a:t>
            </a:r>
          </a:p>
        </p:txBody>
      </p:sp>
      <p:sp>
        <p:nvSpPr>
          <p:cNvPr id="3" name="Content Placeholder 2"/>
          <p:cNvSpPr>
            <a:spLocks noGrp="1"/>
          </p:cNvSpPr>
          <p:nvPr>
            <p:ph idx="1"/>
          </p:nvPr>
        </p:nvSpPr>
        <p:spPr/>
        <p:txBody>
          <a:bodyPr/>
          <a:lstStyle/>
          <a:p>
            <a:r>
              <a:rPr lang="en-GB" dirty="0"/>
              <a:t>We fill in the form.</a:t>
            </a:r>
          </a:p>
          <a:p>
            <a:r>
              <a:rPr lang="en-GB" dirty="0"/>
              <a:t>We get a quote for £20k which we accept in mid August</a:t>
            </a:r>
          </a:p>
          <a:p>
            <a:r>
              <a:rPr lang="en-GB" dirty="0"/>
              <a:t>We fill in the grant application which goes fairly painlessly although there is some jargon we have to have clarified.</a:t>
            </a:r>
          </a:p>
          <a:p>
            <a:r>
              <a:rPr lang="en-GB" dirty="0"/>
              <a:t>Application successful on 1</a:t>
            </a:r>
            <a:r>
              <a:rPr lang="en-GB" baseline="30000" dirty="0"/>
              <a:t>st</a:t>
            </a:r>
            <a:r>
              <a:rPr lang="en-GB" dirty="0"/>
              <a:t> September</a:t>
            </a:r>
          </a:p>
          <a:p>
            <a:r>
              <a:rPr lang="en-GB" dirty="0"/>
              <a:t>BG reply, quickly. “One of our engineers will be coming round on 20 November 2023 “</a:t>
            </a:r>
          </a:p>
          <a:p>
            <a:r>
              <a:rPr lang="en-GB" dirty="0"/>
              <a:t>Looking good!</a:t>
            </a:r>
          </a:p>
          <a:p>
            <a:endParaRPr lang="en-GB" dirty="0"/>
          </a:p>
        </p:txBody>
      </p:sp>
      <p:sp>
        <p:nvSpPr>
          <p:cNvPr id="4" name="Date Placeholder 3"/>
          <p:cNvSpPr>
            <a:spLocks noGrp="1"/>
          </p:cNvSpPr>
          <p:nvPr>
            <p:ph type="dt" sz="half" idx="10"/>
          </p:nvPr>
        </p:nvSpPr>
        <p:spPr/>
        <p:txBody>
          <a:bodyPr/>
          <a:lstStyle/>
          <a:p>
            <a:pPr fontAlgn="base">
              <a:spcBef>
                <a:spcPct val="0"/>
              </a:spcBef>
              <a:spcAft>
                <a:spcPct val="0"/>
              </a:spcAft>
              <a:defRPr/>
            </a:pPr>
            <a:r>
              <a:rPr lang="en-US" altLang="en-US"/>
              <a:t>Radiation Metrology Ltd</a:t>
            </a:r>
          </a:p>
        </p:txBody>
      </p:sp>
      <p:sp>
        <p:nvSpPr>
          <p:cNvPr id="5" name="Footer Placeholder 4"/>
          <p:cNvSpPr>
            <a:spLocks noGrp="1"/>
          </p:cNvSpPr>
          <p:nvPr>
            <p:ph type="ftr" sz="quarter" idx="11"/>
          </p:nvPr>
        </p:nvSpPr>
        <p:spPr/>
        <p:txBody>
          <a:bodyPr/>
          <a:lstStyle/>
          <a:p>
            <a:pPr fontAlgn="base">
              <a:spcBef>
                <a:spcPct val="0"/>
              </a:spcBef>
              <a:spcAft>
                <a:spcPct val="0"/>
              </a:spcAft>
              <a:defRPr/>
            </a:pPr>
            <a:r>
              <a:rPr lang="en-US" altLang="en-US"/>
              <a:t>Radiation Metrology Ltd</a:t>
            </a:r>
            <a:endParaRPr lang="en-US" altLang="en-US" dirty="0"/>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30AEBC30-D1E9-43B8-9EB4-E9334BACCCF4}" type="slidenum">
              <a:rPr lang="en-US" altLang="en-US" smtClean="0"/>
              <a:pPr fontAlgn="base">
                <a:spcBef>
                  <a:spcPct val="0"/>
                </a:spcBef>
                <a:spcAft>
                  <a:spcPct val="0"/>
                </a:spcAft>
                <a:defRPr/>
              </a:pPr>
              <a:t>5</a:t>
            </a:fld>
            <a:endParaRPr lang="en-US" altLang="en-US" dirty="0"/>
          </a:p>
        </p:txBody>
      </p:sp>
    </p:spTree>
    <p:extLst>
      <p:ext uri="{BB962C8B-B14F-4D97-AF65-F5344CB8AC3E}">
        <p14:creationId xmlns:p14="http://schemas.microsoft.com/office/powerpoint/2010/main" val="139143670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And then?</a:t>
            </a:r>
          </a:p>
        </p:txBody>
      </p:sp>
      <p:sp>
        <p:nvSpPr>
          <p:cNvPr id="3" name="Content Placeholder 2"/>
          <p:cNvSpPr>
            <a:spLocks noGrp="1"/>
          </p:cNvSpPr>
          <p:nvPr>
            <p:ph idx="1"/>
          </p:nvPr>
        </p:nvSpPr>
        <p:spPr/>
        <p:txBody>
          <a:bodyPr/>
          <a:lstStyle/>
          <a:p>
            <a:r>
              <a:rPr lang="en-GB" dirty="0"/>
              <a:t>We start looking to have the kerosene tank removed.</a:t>
            </a:r>
          </a:p>
          <a:p>
            <a:r>
              <a:rPr lang="en-GB" dirty="0"/>
              <a:t>Can’t find anyone who will give us credit for any fuel left. “Cost will be £340” just to empty it.</a:t>
            </a:r>
          </a:p>
          <a:p>
            <a:r>
              <a:rPr lang="en-GB" dirty="0"/>
              <a:t>So we anticipate Pete and Shelly’s heating oil give away – bring your own can.</a:t>
            </a:r>
          </a:p>
          <a:p>
            <a:r>
              <a:rPr lang="en-GB" dirty="0"/>
              <a:t>Additional questions from Home Energy Scotland on the grant application – sorted easily.</a:t>
            </a:r>
          </a:p>
          <a:p>
            <a:r>
              <a:rPr lang="en-GB" dirty="0"/>
              <a:t>BUT : “20th November, unfortunately we still do not have approval to connect your heat pump to the network from the DNO,” So job cancelled.</a:t>
            </a:r>
          </a:p>
          <a:p>
            <a:r>
              <a:rPr lang="en-GB" dirty="0"/>
              <a:t>What’s a DNO? </a:t>
            </a:r>
          </a:p>
        </p:txBody>
      </p:sp>
      <p:sp>
        <p:nvSpPr>
          <p:cNvPr id="4" name="Date Placeholder 3"/>
          <p:cNvSpPr>
            <a:spLocks noGrp="1"/>
          </p:cNvSpPr>
          <p:nvPr>
            <p:ph type="dt" sz="half" idx="10"/>
          </p:nvPr>
        </p:nvSpPr>
        <p:spPr/>
        <p:txBody>
          <a:bodyPr/>
          <a:lstStyle/>
          <a:p>
            <a:pPr fontAlgn="base">
              <a:spcBef>
                <a:spcPct val="0"/>
              </a:spcBef>
              <a:spcAft>
                <a:spcPct val="0"/>
              </a:spcAft>
              <a:defRPr/>
            </a:pPr>
            <a:r>
              <a:rPr lang="en-US" altLang="en-US"/>
              <a:t>Radiation Metrology Ltd</a:t>
            </a:r>
          </a:p>
        </p:txBody>
      </p:sp>
      <p:sp>
        <p:nvSpPr>
          <p:cNvPr id="5" name="Footer Placeholder 4"/>
          <p:cNvSpPr>
            <a:spLocks noGrp="1"/>
          </p:cNvSpPr>
          <p:nvPr>
            <p:ph type="ftr" sz="quarter" idx="11"/>
          </p:nvPr>
        </p:nvSpPr>
        <p:spPr/>
        <p:txBody>
          <a:bodyPr/>
          <a:lstStyle/>
          <a:p>
            <a:pPr fontAlgn="base">
              <a:spcBef>
                <a:spcPct val="0"/>
              </a:spcBef>
              <a:spcAft>
                <a:spcPct val="0"/>
              </a:spcAft>
              <a:defRPr/>
            </a:pPr>
            <a:r>
              <a:rPr lang="en-US" altLang="en-US"/>
              <a:t>Radiation Metrology Ltd</a:t>
            </a:r>
            <a:endParaRPr lang="en-US" altLang="en-US" dirty="0"/>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30AEBC30-D1E9-43B8-9EB4-E9334BACCCF4}" type="slidenum">
              <a:rPr lang="en-US" altLang="en-US" smtClean="0"/>
              <a:pPr fontAlgn="base">
                <a:spcBef>
                  <a:spcPct val="0"/>
                </a:spcBef>
                <a:spcAft>
                  <a:spcPct val="0"/>
                </a:spcAft>
                <a:defRPr/>
              </a:pPr>
              <a:t>6</a:t>
            </a:fld>
            <a:endParaRPr lang="en-US" altLang="en-US" dirty="0"/>
          </a:p>
        </p:txBody>
      </p:sp>
    </p:spTree>
    <p:extLst>
      <p:ext uri="{BB962C8B-B14F-4D97-AF65-F5344CB8AC3E}">
        <p14:creationId xmlns:p14="http://schemas.microsoft.com/office/powerpoint/2010/main" val="8363782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It’s SSEN</a:t>
            </a:r>
          </a:p>
        </p:txBody>
      </p:sp>
      <p:sp>
        <p:nvSpPr>
          <p:cNvPr id="3" name="Content Placeholder 2"/>
          <p:cNvSpPr>
            <a:spLocks noGrp="1"/>
          </p:cNvSpPr>
          <p:nvPr>
            <p:ph idx="1"/>
          </p:nvPr>
        </p:nvSpPr>
        <p:spPr/>
        <p:txBody>
          <a:bodyPr/>
          <a:lstStyle/>
          <a:p>
            <a:r>
              <a:rPr lang="en-GB" dirty="0"/>
              <a:t>30</a:t>
            </a:r>
            <a:r>
              <a:rPr lang="en-GB" baseline="30000" dirty="0"/>
              <a:t>th</a:t>
            </a:r>
            <a:r>
              <a:rPr lang="en-GB" dirty="0"/>
              <a:t> October - “Your DNO is your district network operator, this can come through for some customers quickly and others it takes time, we chase this ourselves so there is no need for you to do anything”</a:t>
            </a:r>
          </a:p>
          <a:p>
            <a:r>
              <a:rPr lang="en-GB" dirty="0"/>
              <a:t>November 23</a:t>
            </a:r>
            <a:r>
              <a:rPr lang="en-GB" baseline="30000" dirty="0"/>
              <a:t>rd</a:t>
            </a:r>
            <a:r>
              <a:rPr lang="en-GB" dirty="0"/>
              <a:t>, I hassle BG.</a:t>
            </a:r>
          </a:p>
          <a:p>
            <a:r>
              <a:rPr lang="en-GB" dirty="0"/>
              <a:t>It turns out our original contact had quit and nobody was taking the job forward until I hassled. New person, </a:t>
            </a:r>
            <a:r>
              <a:rPr lang="en-GB" dirty="0" err="1"/>
              <a:t>Matty</a:t>
            </a:r>
            <a:r>
              <a:rPr lang="en-GB" dirty="0"/>
              <a:t> Parr, seems on the ball.</a:t>
            </a:r>
          </a:p>
          <a:p>
            <a:r>
              <a:rPr lang="en-GB" dirty="0"/>
              <a:t>We get lots of slightly odd questions about our consumer unit. And the one in the garage.</a:t>
            </a:r>
          </a:p>
          <a:p>
            <a:r>
              <a:rPr lang="en-GB" dirty="0"/>
              <a:t>New date for installation: March 4</a:t>
            </a:r>
            <a:r>
              <a:rPr lang="en-GB" baseline="30000" dirty="0"/>
              <a:t>th</a:t>
            </a:r>
            <a:r>
              <a:rPr lang="en-GB" dirty="0"/>
              <a:t>!</a:t>
            </a:r>
          </a:p>
          <a:p>
            <a:r>
              <a:rPr lang="en-GB" dirty="0"/>
              <a:t>Over 4 months later than original</a:t>
            </a:r>
          </a:p>
          <a:p>
            <a:endParaRPr lang="en-GB" dirty="0"/>
          </a:p>
          <a:p>
            <a:endParaRPr lang="en-GB" dirty="0"/>
          </a:p>
        </p:txBody>
      </p:sp>
      <p:sp>
        <p:nvSpPr>
          <p:cNvPr id="4" name="Date Placeholder 3"/>
          <p:cNvSpPr>
            <a:spLocks noGrp="1"/>
          </p:cNvSpPr>
          <p:nvPr>
            <p:ph type="dt" sz="half" idx="10"/>
          </p:nvPr>
        </p:nvSpPr>
        <p:spPr/>
        <p:txBody>
          <a:bodyPr/>
          <a:lstStyle/>
          <a:p>
            <a:pPr fontAlgn="base">
              <a:spcBef>
                <a:spcPct val="0"/>
              </a:spcBef>
              <a:spcAft>
                <a:spcPct val="0"/>
              </a:spcAft>
              <a:defRPr/>
            </a:pPr>
            <a:r>
              <a:rPr lang="en-US" altLang="en-US"/>
              <a:t>Radiation Metrology Ltd</a:t>
            </a:r>
          </a:p>
        </p:txBody>
      </p:sp>
      <p:sp>
        <p:nvSpPr>
          <p:cNvPr id="5" name="Footer Placeholder 4"/>
          <p:cNvSpPr>
            <a:spLocks noGrp="1"/>
          </p:cNvSpPr>
          <p:nvPr>
            <p:ph type="ftr" sz="quarter" idx="11"/>
          </p:nvPr>
        </p:nvSpPr>
        <p:spPr/>
        <p:txBody>
          <a:bodyPr/>
          <a:lstStyle/>
          <a:p>
            <a:pPr fontAlgn="base">
              <a:spcBef>
                <a:spcPct val="0"/>
              </a:spcBef>
              <a:spcAft>
                <a:spcPct val="0"/>
              </a:spcAft>
              <a:defRPr/>
            </a:pPr>
            <a:r>
              <a:rPr lang="en-US" altLang="en-US"/>
              <a:t>Radiation Metrology Ltd</a:t>
            </a:r>
            <a:endParaRPr lang="en-US" altLang="en-US" dirty="0"/>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30AEBC30-D1E9-43B8-9EB4-E9334BACCCF4}" type="slidenum">
              <a:rPr lang="en-US" altLang="en-US" smtClean="0"/>
              <a:pPr fontAlgn="base">
                <a:spcBef>
                  <a:spcPct val="0"/>
                </a:spcBef>
                <a:spcAft>
                  <a:spcPct val="0"/>
                </a:spcAft>
                <a:defRPr/>
              </a:pPr>
              <a:t>7</a:t>
            </a:fld>
            <a:endParaRPr lang="en-US" altLang="en-US" dirty="0"/>
          </a:p>
        </p:txBody>
      </p:sp>
    </p:spTree>
    <p:extLst>
      <p:ext uri="{BB962C8B-B14F-4D97-AF65-F5344CB8AC3E}">
        <p14:creationId xmlns:p14="http://schemas.microsoft.com/office/powerpoint/2010/main" val="61445607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66" y="183356"/>
            <a:ext cx="8229600" cy="990600"/>
          </a:xfrm>
        </p:spPr>
        <p:txBody>
          <a:bodyPr/>
          <a:lstStyle/>
          <a:p>
            <a:r>
              <a:rPr lang="en-GB" dirty="0"/>
              <a:t>And then</a:t>
            </a:r>
          </a:p>
        </p:txBody>
      </p:sp>
      <p:sp>
        <p:nvSpPr>
          <p:cNvPr id="3" name="Content Placeholder 2"/>
          <p:cNvSpPr>
            <a:spLocks noGrp="1"/>
          </p:cNvSpPr>
          <p:nvPr>
            <p:ph idx="1"/>
          </p:nvPr>
        </p:nvSpPr>
        <p:spPr>
          <a:xfrm>
            <a:off x="251520" y="1052736"/>
            <a:ext cx="8229600" cy="5348064"/>
          </a:xfrm>
        </p:spPr>
        <p:txBody>
          <a:bodyPr/>
          <a:lstStyle/>
          <a:p>
            <a:r>
              <a:rPr lang="en-GB" dirty="0"/>
              <a:t>Mid February we rip up floors to see where the 12 mm pipes come from and clear furniture to give good access.</a:t>
            </a:r>
          </a:p>
          <a:p>
            <a:r>
              <a:rPr lang="en-GB" dirty="0"/>
              <a:t>February 29</a:t>
            </a:r>
            <a:r>
              <a:rPr lang="en-GB" baseline="30000" dirty="0"/>
              <a:t>th</a:t>
            </a:r>
            <a:r>
              <a:rPr lang="en-GB" dirty="0"/>
              <a:t>, pre-installation visit.</a:t>
            </a:r>
          </a:p>
          <a:p>
            <a:r>
              <a:rPr lang="en-GB" dirty="0"/>
              <a:t>Disaster time!</a:t>
            </a:r>
          </a:p>
          <a:p>
            <a:r>
              <a:rPr lang="en-GB" dirty="0"/>
              <a:t>The lead installer says the job is booked for 4.5 days and will take 9 (at least). And there’s all sorts of things that will need changing (other pipes, radiator locations). I hassle.</a:t>
            </a:r>
          </a:p>
          <a:p>
            <a:r>
              <a:rPr lang="en-GB" dirty="0"/>
              <a:t>A nice lady from Glasgow (Angela Bray) turns up and does a detailed inspection. She seems very competent.</a:t>
            </a:r>
          </a:p>
          <a:p>
            <a:pPr lvl="0"/>
            <a:r>
              <a:rPr lang="en-GB" b="1" dirty="0"/>
              <a:t>The water supply is currently incapable of producing the required pressure at the required flow rate</a:t>
            </a:r>
          </a:p>
          <a:p>
            <a:pPr lvl="0"/>
            <a:r>
              <a:rPr lang="en-GB" b="1" dirty="0"/>
              <a:t>The house is too big and too exposed for the maximum capacity heating that they can supply!</a:t>
            </a:r>
          </a:p>
          <a:p>
            <a:endParaRPr lang="en-GB" dirty="0"/>
          </a:p>
          <a:p>
            <a:endParaRPr lang="en-GB" dirty="0"/>
          </a:p>
        </p:txBody>
      </p:sp>
      <p:sp>
        <p:nvSpPr>
          <p:cNvPr id="4" name="Date Placeholder 3"/>
          <p:cNvSpPr>
            <a:spLocks noGrp="1"/>
          </p:cNvSpPr>
          <p:nvPr>
            <p:ph type="dt" sz="half" idx="10"/>
          </p:nvPr>
        </p:nvSpPr>
        <p:spPr/>
        <p:txBody>
          <a:bodyPr/>
          <a:lstStyle/>
          <a:p>
            <a:pPr fontAlgn="base">
              <a:spcBef>
                <a:spcPct val="0"/>
              </a:spcBef>
              <a:spcAft>
                <a:spcPct val="0"/>
              </a:spcAft>
              <a:defRPr/>
            </a:pPr>
            <a:r>
              <a:rPr lang="en-US" altLang="en-US"/>
              <a:t>Radiation Metrology Ltd</a:t>
            </a:r>
          </a:p>
        </p:txBody>
      </p:sp>
      <p:sp>
        <p:nvSpPr>
          <p:cNvPr id="5" name="Footer Placeholder 4"/>
          <p:cNvSpPr>
            <a:spLocks noGrp="1"/>
          </p:cNvSpPr>
          <p:nvPr>
            <p:ph type="ftr" sz="quarter" idx="11"/>
          </p:nvPr>
        </p:nvSpPr>
        <p:spPr/>
        <p:txBody>
          <a:bodyPr/>
          <a:lstStyle/>
          <a:p>
            <a:pPr fontAlgn="base">
              <a:spcBef>
                <a:spcPct val="0"/>
              </a:spcBef>
              <a:spcAft>
                <a:spcPct val="0"/>
              </a:spcAft>
              <a:defRPr/>
            </a:pPr>
            <a:r>
              <a:rPr lang="en-US" altLang="en-US"/>
              <a:t>Radiation Metrology Ltd</a:t>
            </a:r>
            <a:endParaRPr lang="en-US" altLang="en-US" dirty="0"/>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30AEBC30-D1E9-43B8-9EB4-E9334BACCCF4}" type="slidenum">
              <a:rPr lang="en-US" altLang="en-US" smtClean="0"/>
              <a:pPr fontAlgn="base">
                <a:spcBef>
                  <a:spcPct val="0"/>
                </a:spcBef>
                <a:spcAft>
                  <a:spcPct val="0"/>
                </a:spcAft>
                <a:defRPr/>
              </a:pPr>
              <a:t>8</a:t>
            </a:fld>
            <a:endParaRPr lang="en-US" altLang="en-US" dirty="0"/>
          </a:p>
        </p:txBody>
      </p:sp>
    </p:spTree>
    <p:extLst>
      <p:ext uri="{BB962C8B-B14F-4D97-AF65-F5344CB8AC3E}">
        <p14:creationId xmlns:p14="http://schemas.microsoft.com/office/powerpoint/2010/main" val="60672739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Job crashes and burns</a:t>
            </a:r>
          </a:p>
        </p:txBody>
      </p:sp>
      <p:sp>
        <p:nvSpPr>
          <p:cNvPr id="3" name="Content Placeholder 2"/>
          <p:cNvSpPr>
            <a:spLocks noGrp="1"/>
          </p:cNvSpPr>
          <p:nvPr>
            <p:ph idx="1"/>
          </p:nvPr>
        </p:nvSpPr>
        <p:spPr/>
        <p:txBody>
          <a:bodyPr/>
          <a:lstStyle/>
          <a:p>
            <a:r>
              <a:rPr lang="en-GB" dirty="0"/>
              <a:t>Back to the beginning – 9 months wasted.</a:t>
            </a:r>
          </a:p>
          <a:p>
            <a:r>
              <a:rPr lang="en-GB" dirty="0"/>
              <a:t>They cannot seem to trace who did the original assessment.</a:t>
            </a:r>
          </a:p>
          <a:p>
            <a:r>
              <a:rPr lang="en-GB" dirty="0"/>
              <a:t>We are well annoyed.</a:t>
            </a:r>
          </a:p>
          <a:p>
            <a:r>
              <a:rPr lang="en-GB" dirty="0"/>
              <a:t>I hassle.</a:t>
            </a:r>
          </a:p>
          <a:p>
            <a:pPr lvl="1"/>
            <a:r>
              <a:rPr lang="en-GB" dirty="0"/>
              <a:t>Incompetent surveyor. </a:t>
            </a:r>
          </a:p>
          <a:p>
            <a:pPr lvl="1"/>
            <a:r>
              <a:rPr lang="en-GB" dirty="0"/>
              <a:t>Incompetent local management. Whoever sent this person out should have realised.</a:t>
            </a:r>
          </a:p>
          <a:p>
            <a:pPr lvl="1"/>
            <a:r>
              <a:rPr lang="en-GB" dirty="0"/>
              <a:t>Useless procedures so incompetent senior managers</a:t>
            </a:r>
          </a:p>
          <a:p>
            <a:r>
              <a:rPr lang="en-GB" dirty="0"/>
              <a:t>I am rewarded with a cheque for £400.</a:t>
            </a:r>
          </a:p>
          <a:p>
            <a:endParaRPr lang="en-GB" dirty="0"/>
          </a:p>
        </p:txBody>
      </p:sp>
      <p:sp>
        <p:nvSpPr>
          <p:cNvPr id="4" name="Date Placeholder 3"/>
          <p:cNvSpPr>
            <a:spLocks noGrp="1"/>
          </p:cNvSpPr>
          <p:nvPr>
            <p:ph type="dt" sz="half" idx="10"/>
          </p:nvPr>
        </p:nvSpPr>
        <p:spPr/>
        <p:txBody>
          <a:bodyPr/>
          <a:lstStyle/>
          <a:p>
            <a:pPr fontAlgn="base">
              <a:spcBef>
                <a:spcPct val="0"/>
              </a:spcBef>
              <a:spcAft>
                <a:spcPct val="0"/>
              </a:spcAft>
              <a:defRPr/>
            </a:pPr>
            <a:r>
              <a:rPr lang="en-US" altLang="en-US"/>
              <a:t>Radiation Metrology Ltd</a:t>
            </a:r>
          </a:p>
        </p:txBody>
      </p:sp>
      <p:sp>
        <p:nvSpPr>
          <p:cNvPr id="5" name="Footer Placeholder 4"/>
          <p:cNvSpPr>
            <a:spLocks noGrp="1"/>
          </p:cNvSpPr>
          <p:nvPr>
            <p:ph type="ftr" sz="quarter" idx="11"/>
          </p:nvPr>
        </p:nvSpPr>
        <p:spPr/>
        <p:txBody>
          <a:bodyPr/>
          <a:lstStyle/>
          <a:p>
            <a:pPr fontAlgn="base">
              <a:spcBef>
                <a:spcPct val="0"/>
              </a:spcBef>
              <a:spcAft>
                <a:spcPct val="0"/>
              </a:spcAft>
              <a:defRPr/>
            </a:pPr>
            <a:r>
              <a:rPr lang="en-US" altLang="en-US"/>
              <a:t>Radiation Metrology Ltd</a:t>
            </a:r>
            <a:endParaRPr lang="en-US" altLang="en-US" dirty="0"/>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30AEBC30-D1E9-43B8-9EB4-E9334BACCCF4}" type="slidenum">
              <a:rPr lang="en-US" altLang="en-US" smtClean="0"/>
              <a:pPr fontAlgn="base">
                <a:spcBef>
                  <a:spcPct val="0"/>
                </a:spcBef>
                <a:spcAft>
                  <a:spcPct val="0"/>
                </a:spcAft>
                <a:defRPr/>
              </a:pPr>
              <a:t>9</a:t>
            </a:fld>
            <a:endParaRPr lang="en-US" altLang="en-US" dirty="0"/>
          </a:p>
        </p:txBody>
      </p:sp>
    </p:spTree>
    <p:extLst>
      <p:ext uri="{BB962C8B-B14F-4D97-AF65-F5344CB8AC3E}">
        <p14:creationId xmlns:p14="http://schemas.microsoft.com/office/powerpoint/2010/main" val="3634048623"/>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Fishers 1 modified</Template>
  <TotalTime>3511</TotalTime>
  <Words>813</Words>
  <Application>Microsoft Office PowerPoint</Application>
  <PresentationFormat>On-screen Show (4:3)</PresentationFormat>
  <Paragraphs>124</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Clarity</vt:lpstr>
      <vt:lpstr>Going green – the story so far </vt:lpstr>
      <vt:lpstr>Where?</vt:lpstr>
      <vt:lpstr>Insulation?</vt:lpstr>
      <vt:lpstr>Air source heat pump</vt:lpstr>
      <vt:lpstr>Progress</vt:lpstr>
      <vt:lpstr>And then?</vt:lpstr>
      <vt:lpstr>It’s SSEN</vt:lpstr>
      <vt:lpstr>And then</vt:lpstr>
      <vt:lpstr>Job crashes and burns</vt:lpstr>
      <vt:lpstr>Now?</vt:lpstr>
    </vt:vector>
  </TitlesOfParts>
  <Company>NUVIA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Instrument selection</dc:title>
  <dc:creator>Burgess, Pete</dc:creator>
  <cp:lastModifiedBy>Sue Wainman</cp:lastModifiedBy>
  <cp:revision>278</cp:revision>
  <dcterms:created xsi:type="dcterms:W3CDTF">2014-06-12T14:51:44Z</dcterms:created>
  <dcterms:modified xsi:type="dcterms:W3CDTF">2024-04-29T15:13:02Z</dcterms:modified>
</cp:coreProperties>
</file>