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8"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4" r:id="rId21"/>
    <p:sldId id="275"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557" autoAdjust="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FF525-2A1A-D37F-BF72-86F5B3E853F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D63D4DA7-AA69-A351-59FF-E695DA7775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8D933368-03CD-6652-0213-8C3DD216AB23}"/>
              </a:ext>
            </a:extLst>
          </p:cNvPr>
          <p:cNvSpPr>
            <a:spLocks noGrp="1"/>
          </p:cNvSpPr>
          <p:nvPr>
            <p:ph type="dt" sz="half" idx="10"/>
          </p:nvPr>
        </p:nvSpPr>
        <p:spPr/>
        <p:txBody>
          <a:bodyPr/>
          <a:lstStyle/>
          <a:p>
            <a:fld id="{EBAC274E-9F9C-4B90-9166-730914430B37}" type="datetimeFigureOut">
              <a:rPr lang="en-GB" smtClean="0"/>
              <a:t>05/11/2023</a:t>
            </a:fld>
            <a:endParaRPr lang="en-GB"/>
          </a:p>
        </p:txBody>
      </p:sp>
      <p:sp>
        <p:nvSpPr>
          <p:cNvPr id="5" name="Footer Placeholder 4">
            <a:extLst>
              <a:ext uri="{FF2B5EF4-FFF2-40B4-BE49-F238E27FC236}">
                <a16:creationId xmlns:a16="http://schemas.microsoft.com/office/drawing/2014/main" id="{40855E3C-D933-7B1B-C969-EA08DB1792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4F3A8E-11F0-261E-50F4-A26655B47BDB}"/>
              </a:ext>
            </a:extLst>
          </p:cNvPr>
          <p:cNvSpPr>
            <a:spLocks noGrp="1"/>
          </p:cNvSpPr>
          <p:nvPr>
            <p:ph type="sldNum" sz="quarter" idx="12"/>
          </p:nvPr>
        </p:nvSpPr>
        <p:spPr/>
        <p:txBody>
          <a:bodyPr/>
          <a:lstStyle/>
          <a:p>
            <a:fld id="{BFBDE7D5-060D-4704-A664-15AE6F3F986B}" type="slidenum">
              <a:rPr lang="en-GB" smtClean="0"/>
              <a:t>‹#›</a:t>
            </a:fld>
            <a:endParaRPr lang="en-GB"/>
          </a:p>
        </p:txBody>
      </p:sp>
    </p:spTree>
    <p:extLst>
      <p:ext uri="{BB962C8B-B14F-4D97-AF65-F5344CB8AC3E}">
        <p14:creationId xmlns:p14="http://schemas.microsoft.com/office/powerpoint/2010/main" val="305404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56A3A-49BA-B521-4365-BA2FFA18D779}"/>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07B5959F-F9ED-60EE-7487-82659540718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424545D-29EA-35ED-4E6C-BEB165F2A5DA}"/>
              </a:ext>
            </a:extLst>
          </p:cNvPr>
          <p:cNvSpPr>
            <a:spLocks noGrp="1"/>
          </p:cNvSpPr>
          <p:nvPr>
            <p:ph type="dt" sz="half" idx="10"/>
          </p:nvPr>
        </p:nvSpPr>
        <p:spPr/>
        <p:txBody>
          <a:bodyPr/>
          <a:lstStyle/>
          <a:p>
            <a:fld id="{EBAC274E-9F9C-4B90-9166-730914430B37}" type="datetimeFigureOut">
              <a:rPr lang="en-GB" smtClean="0"/>
              <a:t>05/11/2023</a:t>
            </a:fld>
            <a:endParaRPr lang="en-GB"/>
          </a:p>
        </p:txBody>
      </p:sp>
      <p:sp>
        <p:nvSpPr>
          <p:cNvPr id="5" name="Footer Placeholder 4">
            <a:extLst>
              <a:ext uri="{FF2B5EF4-FFF2-40B4-BE49-F238E27FC236}">
                <a16:creationId xmlns:a16="http://schemas.microsoft.com/office/drawing/2014/main" id="{BAB10CB9-0E2D-020D-2B60-1489FB6E97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9D7AA4-FD9E-F540-8345-3DC4E6DA325C}"/>
              </a:ext>
            </a:extLst>
          </p:cNvPr>
          <p:cNvSpPr>
            <a:spLocks noGrp="1"/>
          </p:cNvSpPr>
          <p:nvPr>
            <p:ph type="sldNum" sz="quarter" idx="12"/>
          </p:nvPr>
        </p:nvSpPr>
        <p:spPr/>
        <p:txBody>
          <a:bodyPr/>
          <a:lstStyle/>
          <a:p>
            <a:fld id="{BFBDE7D5-060D-4704-A664-15AE6F3F986B}" type="slidenum">
              <a:rPr lang="en-GB" smtClean="0"/>
              <a:t>‹#›</a:t>
            </a:fld>
            <a:endParaRPr lang="en-GB"/>
          </a:p>
        </p:txBody>
      </p:sp>
    </p:spTree>
    <p:extLst>
      <p:ext uri="{BB962C8B-B14F-4D97-AF65-F5344CB8AC3E}">
        <p14:creationId xmlns:p14="http://schemas.microsoft.com/office/powerpoint/2010/main" val="970143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CB1994-BC4B-CEAE-17BB-BA9A3EE8E92E}"/>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432482F5-A710-564A-1797-2FC287C6A7E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7F4D9B1-B65F-A33E-8340-2B408D77D255}"/>
              </a:ext>
            </a:extLst>
          </p:cNvPr>
          <p:cNvSpPr>
            <a:spLocks noGrp="1"/>
          </p:cNvSpPr>
          <p:nvPr>
            <p:ph type="dt" sz="half" idx="10"/>
          </p:nvPr>
        </p:nvSpPr>
        <p:spPr/>
        <p:txBody>
          <a:bodyPr/>
          <a:lstStyle/>
          <a:p>
            <a:fld id="{EBAC274E-9F9C-4B90-9166-730914430B37}" type="datetimeFigureOut">
              <a:rPr lang="en-GB" smtClean="0"/>
              <a:t>05/11/2023</a:t>
            </a:fld>
            <a:endParaRPr lang="en-GB"/>
          </a:p>
        </p:txBody>
      </p:sp>
      <p:sp>
        <p:nvSpPr>
          <p:cNvPr id="5" name="Footer Placeholder 4">
            <a:extLst>
              <a:ext uri="{FF2B5EF4-FFF2-40B4-BE49-F238E27FC236}">
                <a16:creationId xmlns:a16="http://schemas.microsoft.com/office/drawing/2014/main" id="{D9635FAA-1C5A-BFFD-76DA-F8F7975F40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51A3ED-5C67-9D34-6573-3041E232ED8A}"/>
              </a:ext>
            </a:extLst>
          </p:cNvPr>
          <p:cNvSpPr>
            <a:spLocks noGrp="1"/>
          </p:cNvSpPr>
          <p:nvPr>
            <p:ph type="sldNum" sz="quarter" idx="12"/>
          </p:nvPr>
        </p:nvSpPr>
        <p:spPr/>
        <p:txBody>
          <a:bodyPr/>
          <a:lstStyle/>
          <a:p>
            <a:fld id="{BFBDE7D5-060D-4704-A664-15AE6F3F986B}" type="slidenum">
              <a:rPr lang="en-GB" smtClean="0"/>
              <a:t>‹#›</a:t>
            </a:fld>
            <a:endParaRPr lang="en-GB"/>
          </a:p>
        </p:txBody>
      </p:sp>
    </p:spTree>
    <p:extLst>
      <p:ext uri="{BB962C8B-B14F-4D97-AF65-F5344CB8AC3E}">
        <p14:creationId xmlns:p14="http://schemas.microsoft.com/office/powerpoint/2010/main" val="198543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F2904-8F0F-F727-C21E-E6F3575FCAF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2B618DF4-9855-FB01-2DB8-6B497869640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A1CBD7E-8536-4C4D-BC69-D3C8ACE941BA}"/>
              </a:ext>
            </a:extLst>
          </p:cNvPr>
          <p:cNvSpPr>
            <a:spLocks noGrp="1"/>
          </p:cNvSpPr>
          <p:nvPr>
            <p:ph type="dt" sz="half" idx="10"/>
          </p:nvPr>
        </p:nvSpPr>
        <p:spPr/>
        <p:txBody>
          <a:bodyPr/>
          <a:lstStyle/>
          <a:p>
            <a:fld id="{EBAC274E-9F9C-4B90-9166-730914430B37}" type="datetimeFigureOut">
              <a:rPr lang="en-GB" smtClean="0"/>
              <a:t>05/11/2023</a:t>
            </a:fld>
            <a:endParaRPr lang="en-GB"/>
          </a:p>
        </p:txBody>
      </p:sp>
      <p:sp>
        <p:nvSpPr>
          <p:cNvPr id="5" name="Footer Placeholder 4">
            <a:extLst>
              <a:ext uri="{FF2B5EF4-FFF2-40B4-BE49-F238E27FC236}">
                <a16:creationId xmlns:a16="http://schemas.microsoft.com/office/drawing/2014/main" id="{4BEB3BAE-441F-2A20-263B-A936C3230E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9B48D2-8980-F597-2861-78DAC73657AC}"/>
              </a:ext>
            </a:extLst>
          </p:cNvPr>
          <p:cNvSpPr>
            <a:spLocks noGrp="1"/>
          </p:cNvSpPr>
          <p:nvPr>
            <p:ph type="sldNum" sz="quarter" idx="12"/>
          </p:nvPr>
        </p:nvSpPr>
        <p:spPr/>
        <p:txBody>
          <a:bodyPr/>
          <a:lstStyle/>
          <a:p>
            <a:fld id="{BFBDE7D5-060D-4704-A664-15AE6F3F986B}" type="slidenum">
              <a:rPr lang="en-GB" smtClean="0"/>
              <a:t>‹#›</a:t>
            </a:fld>
            <a:endParaRPr lang="en-GB"/>
          </a:p>
        </p:txBody>
      </p:sp>
    </p:spTree>
    <p:extLst>
      <p:ext uri="{BB962C8B-B14F-4D97-AF65-F5344CB8AC3E}">
        <p14:creationId xmlns:p14="http://schemas.microsoft.com/office/powerpoint/2010/main" val="420492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84EB0-929A-9409-25B2-03676C4E039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923234B5-6C2D-4DD8-4977-6C89AC3DF3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F2DBEEF-DF77-52D5-1F3A-D013CDB272A6}"/>
              </a:ext>
            </a:extLst>
          </p:cNvPr>
          <p:cNvSpPr>
            <a:spLocks noGrp="1"/>
          </p:cNvSpPr>
          <p:nvPr>
            <p:ph type="dt" sz="half" idx="10"/>
          </p:nvPr>
        </p:nvSpPr>
        <p:spPr/>
        <p:txBody>
          <a:bodyPr/>
          <a:lstStyle/>
          <a:p>
            <a:fld id="{EBAC274E-9F9C-4B90-9166-730914430B37}" type="datetimeFigureOut">
              <a:rPr lang="en-GB" smtClean="0"/>
              <a:t>05/11/2023</a:t>
            </a:fld>
            <a:endParaRPr lang="en-GB"/>
          </a:p>
        </p:txBody>
      </p:sp>
      <p:sp>
        <p:nvSpPr>
          <p:cNvPr id="5" name="Footer Placeholder 4">
            <a:extLst>
              <a:ext uri="{FF2B5EF4-FFF2-40B4-BE49-F238E27FC236}">
                <a16:creationId xmlns:a16="http://schemas.microsoft.com/office/drawing/2014/main" id="{99041594-A1AE-969F-F312-390912EB3E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63DA43-A40F-ECB7-9D1A-696FABA15266}"/>
              </a:ext>
            </a:extLst>
          </p:cNvPr>
          <p:cNvSpPr>
            <a:spLocks noGrp="1"/>
          </p:cNvSpPr>
          <p:nvPr>
            <p:ph type="sldNum" sz="quarter" idx="12"/>
          </p:nvPr>
        </p:nvSpPr>
        <p:spPr/>
        <p:txBody>
          <a:bodyPr/>
          <a:lstStyle/>
          <a:p>
            <a:fld id="{BFBDE7D5-060D-4704-A664-15AE6F3F986B}" type="slidenum">
              <a:rPr lang="en-GB" smtClean="0"/>
              <a:t>‹#›</a:t>
            </a:fld>
            <a:endParaRPr lang="en-GB"/>
          </a:p>
        </p:txBody>
      </p:sp>
    </p:spTree>
    <p:extLst>
      <p:ext uri="{BB962C8B-B14F-4D97-AF65-F5344CB8AC3E}">
        <p14:creationId xmlns:p14="http://schemas.microsoft.com/office/powerpoint/2010/main" val="4030547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D5943-824C-87EF-B7C9-48C6403CD3D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1610AFF-74AF-E289-933A-D6F73B47D88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208BF55-F284-DF5C-EDE5-31D1CEE0145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7FA9A912-6E6F-9855-5AAA-8B1FF034636E}"/>
              </a:ext>
            </a:extLst>
          </p:cNvPr>
          <p:cNvSpPr>
            <a:spLocks noGrp="1"/>
          </p:cNvSpPr>
          <p:nvPr>
            <p:ph type="dt" sz="half" idx="10"/>
          </p:nvPr>
        </p:nvSpPr>
        <p:spPr/>
        <p:txBody>
          <a:bodyPr/>
          <a:lstStyle/>
          <a:p>
            <a:fld id="{EBAC274E-9F9C-4B90-9166-730914430B37}" type="datetimeFigureOut">
              <a:rPr lang="en-GB" smtClean="0"/>
              <a:t>05/11/2023</a:t>
            </a:fld>
            <a:endParaRPr lang="en-GB"/>
          </a:p>
        </p:txBody>
      </p:sp>
      <p:sp>
        <p:nvSpPr>
          <p:cNvPr id="6" name="Footer Placeholder 5">
            <a:extLst>
              <a:ext uri="{FF2B5EF4-FFF2-40B4-BE49-F238E27FC236}">
                <a16:creationId xmlns:a16="http://schemas.microsoft.com/office/drawing/2014/main" id="{B51C97D0-E50D-7D2B-A7B6-5EE07A6B25B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D2B60F3-9610-8266-6A16-D7CBF66B8E7F}"/>
              </a:ext>
            </a:extLst>
          </p:cNvPr>
          <p:cNvSpPr>
            <a:spLocks noGrp="1"/>
          </p:cNvSpPr>
          <p:nvPr>
            <p:ph type="sldNum" sz="quarter" idx="12"/>
          </p:nvPr>
        </p:nvSpPr>
        <p:spPr/>
        <p:txBody>
          <a:bodyPr/>
          <a:lstStyle/>
          <a:p>
            <a:fld id="{BFBDE7D5-060D-4704-A664-15AE6F3F986B}" type="slidenum">
              <a:rPr lang="en-GB" smtClean="0"/>
              <a:t>‹#›</a:t>
            </a:fld>
            <a:endParaRPr lang="en-GB"/>
          </a:p>
        </p:txBody>
      </p:sp>
    </p:spTree>
    <p:extLst>
      <p:ext uri="{BB962C8B-B14F-4D97-AF65-F5344CB8AC3E}">
        <p14:creationId xmlns:p14="http://schemas.microsoft.com/office/powerpoint/2010/main" val="1414845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7422D-4665-F853-483E-4EFB6411FFE0}"/>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631115B0-4B3A-561D-A4E3-6D21055CA5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E95233C-3D8B-398D-2D54-74C04CE4571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9D20BBEC-CA69-4B89-51A1-4A849E8ADE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98E7EDA-5F1B-E59A-84F7-10C51B22067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E9934D5A-B427-0FD3-F610-F85E392D347B}"/>
              </a:ext>
            </a:extLst>
          </p:cNvPr>
          <p:cNvSpPr>
            <a:spLocks noGrp="1"/>
          </p:cNvSpPr>
          <p:nvPr>
            <p:ph type="dt" sz="half" idx="10"/>
          </p:nvPr>
        </p:nvSpPr>
        <p:spPr/>
        <p:txBody>
          <a:bodyPr/>
          <a:lstStyle/>
          <a:p>
            <a:fld id="{EBAC274E-9F9C-4B90-9166-730914430B37}" type="datetimeFigureOut">
              <a:rPr lang="en-GB" smtClean="0"/>
              <a:t>05/11/2023</a:t>
            </a:fld>
            <a:endParaRPr lang="en-GB"/>
          </a:p>
        </p:txBody>
      </p:sp>
      <p:sp>
        <p:nvSpPr>
          <p:cNvPr id="8" name="Footer Placeholder 7">
            <a:extLst>
              <a:ext uri="{FF2B5EF4-FFF2-40B4-BE49-F238E27FC236}">
                <a16:creationId xmlns:a16="http://schemas.microsoft.com/office/drawing/2014/main" id="{7D39B9B3-0D7A-2CEF-F5C8-A5E68E07789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8E252B9-9CAE-4D4C-05DF-DF50227ACE92}"/>
              </a:ext>
            </a:extLst>
          </p:cNvPr>
          <p:cNvSpPr>
            <a:spLocks noGrp="1"/>
          </p:cNvSpPr>
          <p:nvPr>
            <p:ph type="sldNum" sz="quarter" idx="12"/>
          </p:nvPr>
        </p:nvSpPr>
        <p:spPr/>
        <p:txBody>
          <a:bodyPr/>
          <a:lstStyle/>
          <a:p>
            <a:fld id="{BFBDE7D5-060D-4704-A664-15AE6F3F986B}" type="slidenum">
              <a:rPr lang="en-GB" smtClean="0"/>
              <a:t>‹#›</a:t>
            </a:fld>
            <a:endParaRPr lang="en-GB"/>
          </a:p>
        </p:txBody>
      </p:sp>
    </p:spTree>
    <p:extLst>
      <p:ext uri="{BB962C8B-B14F-4D97-AF65-F5344CB8AC3E}">
        <p14:creationId xmlns:p14="http://schemas.microsoft.com/office/powerpoint/2010/main" val="4263997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ADD5F-914F-F478-A976-0B1D10C93BF9}"/>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7B3D9975-E411-B3BF-61BC-160DCB15A7CB}"/>
              </a:ext>
            </a:extLst>
          </p:cNvPr>
          <p:cNvSpPr>
            <a:spLocks noGrp="1"/>
          </p:cNvSpPr>
          <p:nvPr>
            <p:ph type="dt" sz="half" idx="10"/>
          </p:nvPr>
        </p:nvSpPr>
        <p:spPr/>
        <p:txBody>
          <a:bodyPr/>
          <a:lstStyle/>
          <a:p>
            <a:fld id="{EBAC274E-9F9C-4B90-9166-730914430B37}" type="datetimeFigureOut">
              <a:rPr lang="en-GB" smtClean="0"/>
              <a:t>05/11/2023</a:t>
            </a:fld>
            <a:endParaRPr lang="en-GB"/>
          </a:p>
        </p:txBody>
      </p:sp>
      <p:sp>
        <p:nvSpPr>
          <p:cNvPr id="4" name="Footer Placeholder 3">
            <a:extLst>
              <a:ext uri="{FF2B5EF4-FFF2-40B4-BE49-F238E27FC236}">
                <a16:creationId xmlns:a16="http://schemas.microsoft.com/office/drawing/2014/main" id="{CA2DFE72-CEB4-D2D0-6430-2DF14D7965C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6C0660E-D651-00AF-2213-3C5C56A3C6D2}"/>
              </a:ext>
            </a:extLst>
          </p:cNvPr>
          <p:cNvSpPr>
            <a:spLocks noGrp="1"/>
          </p:cNvSpPr>
          <p:nvPr>
            <p:ph type="sldNum" sz="quarter" idx="12"/>
          </p:nvPr>
        </p:nvSpPr>
        <p:spPr/>
        <p:txBody>
          <a:bodyPr/>
          <a:lstStyle/>
          <a:p>
            <a:fld id="{BFBDE7D5-060D-4704-A664-15AE6F3F986B}" type="slidenum">
              <a:rPr lang="en-GB" smtClean="0"/>
              <a:t>‹#›</a:t>
            </a:fld>
            <a:endParaRPr lang="en-GB"/>
          </a:p>
        </p:txBody>
      </p:sp>
    </p:spTree>
    <p:extLst>
      <p:ext uri="{BB962C8B-B14F-4D97-AF65-F5344CB8AC3E}">
        <p14:creationId xmlns:p14="http://schemas.microsoft.com/office/powerpoint/2010/main" val="310633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D3DF08-B300-E13E-BB8B-85144A15926D}"/>
              </a:ext>
            </a:extLst>
          </p:cNvPr>
          <p:cNvSpPr>
            <a:spLocks noGrp="1"/>
          </p:cNvSpPr>
          <p:nvPr>
            <p:ph type="dt" sz="half" idx="10"/>
          </p:nvPr>
        </p:nvSpPr>
        <p:spPr/>
        <p:txBody>
          <a:bodyPr/>
          <a:lstStyle/>
          <a:p>
            <a:fld id="{EBAC274E-9F9C-4B90-9166-730914430B37}" type="datetimeFigureOut">
              <a:rPr lang="en-GB" smtClean="0"/>
              <a:t>05/11/2023</a:t>
            </a:fld>
            <a:endParaRPr lang="en-GB"/>
          </a:p>
        </p:txBody>
      </p:sp>
      <p:sp>
        <p:nvSpPr>
          <p:cNvPr id="3" name="Footer Placeholder 2">
            <a:extLst>
              <a:ext uri="{FF2B5EF4-FFF2-40B4-BE49-F238E27FC236}">
                <a16:creationId xmlns:a16="http://schemas.microsoft.com/office/drawing/2014/main" id="{DBD3C53F-0D85-D1DD-1706-3077E346F28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C15C2BF-8F35-3306-3D99-7338CA4E67B4}"/>
              </a:ext>
            </a:extLst>
          </p:cNvPr>
          <p:cNvSpPr>
            <a:spLocks noGrp="1"/>
          </p:cNvSpPr>
          <p:nvPr>
            <p:ph type="sldNum" sz="quarter" idx="12"/>
          </p:nvPr>
        </p:nvSpPr>
        <p:spPr/>
        <p:txBody>
          <a:bodyPr/>
          <a:lstStyle/>
          <a:p>
            <a:fld id="{BFBDE7D5-060D-4704-A664-15AE6F3F986B}" type="slidenum">
              <a:rPr lang="en-GB" smtClean="0"/>
              <a:t>‹#›</a:t>
            </a:fld>
            <a:endParaRPr lang="en-GB"/>
          </a:p>
        </p:txBody>
      </p:sp>
    </p:spTree>
    <p:extLst>
      <p:ext uri="{BB962C8B-B14F-4D97-AF65-F5344CB8AC3E}">
        <p14:creationId xmlns:p14="http://schemas.microsoft.com/office/powerpoint/2010/main" val="4011388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A1486-D81A-EE11-09E2-55ADE37BCED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097BF553-289E-680E-6BF3-6A7623C454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AA75D1B6-CA68-8D0E-ADD0-59C6972E6D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4532A9D-20E0-C7D7-82DA-16F53E27A2C7}"/>
              </a:ext>
            </a:extLst>
          </p:cNvPr>
          <p:cNvSpPr>
            <a:spLocks noGrp="1"/>
          </p:cNvSpPr>
          <p:nvPr>
            <p:ph type="dt" sz="half" idx="10"/>
          </p:nvPr>
        </p:nvSpPr>
        <p:spPr/>
        <p:txBody>
          <a:bodyPr/>
          <a:lstStyle/>
          <a:p>
            <a:fld id="{EBAC274E-9F9C-4B90-9166-730914430B37}" type="datetimeFigureOut">
              <a:rPr lang="en-GB" smtClean="0"/>
              <a:t>05/11/2023</a:t>
            </a:fld>
            <a:endParaRPr lang="en-GB"/>
          </a:p>
        </p:txBody>
      </p:sp>
      <p:sp>
        <p:nvSpPr>
          <p:cNvPr id="6" name="Footer Placeholder 5">
            <a:extLst>
              <a:ext uri="{FF2B5EF4-FFF2-40B4-BE49-F238E27FC236}">
                <a16:creationId xmlns:a16="http://schemas.microsoft.com/office/drawing/2014/main" id="{FE728879-1E99-D6DF-5F45-18A3207355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D7A153-779A-6D4E-C354-368F16F4917B}"/>
              </a:ext>
            </a:extLst>
          </p:cNvPr>
          <p:cNvSpPr>
            <a:spLocks noGrp="1"/>
          </p:cNvSpPr>
          <p:nvPr>
            <p:ph type="sldNum" sz="quarter" idx="12"/>
          </p:nvPr>
        </p:nvSpPr>
        <p:spPr/>
        <p:txBody>
          <a:bodyPr/>
          <a:lstStyle/>
          <a:p>
            <a:fld id="{BFBDE7D5-060D-4704-A664-15AE6F3F986B}" type="slidenum">
              <a:rPr lang="en-GB" smtClean="0"/>
              <a:t>‹#›</a:t>
            </a:fld>
            <a:endParaRPr lang="en-GB"/>
          </a:p>
        </p:txBody>
      </p:sp>
    </p:spTree>
    <p:extLst>
      <p:ext uri="{BB962C8B-B14F-4D97-AF65-F5344CB8AC3E}">
        <p14:creationId xmlns:p14="http://schemas.microsoft.com/office/powerpoint/2010/main" val="3077462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4FDEF-21FF-B072-6EA3-002DDFE3E4C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3A05839-8BD4-155A-A912-86C133DBA4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CF420DC-D817-27B2-1C5E-87AFD0B251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F34E896-FEC2-8D13-190C-9B3D0F57A1B3}"/>
              </a:ext>
            </a:extLst>
          </p:cNvPr>
          <p:cNvSpPr>
            <a:spLocks noGrp="1"/>
          </p:cNvSpPr>
          <p:nvPr>
            <p:ph type="dt" sz="half" idx="10"/>
          </p:nvPr>
        </p:nvSpPr>
        <p:spPr/>
        <p:txBody>
          <a:bodyPr/>
          <a:lstStyle/>
          <a:p>
            <a:fld id="{EBAC274E-9F9C-4B90-9166-730914430B37}" type="datetimeFigureOut">
              <a:rPr lang="en-GB" smtClean="0"/>
              <a:t>05/11/2023</a:t>
            </a:fld>
            <a:endParaRPr lang="en-GB"/>
          </a:p>
        </p:txBody>
      </p:sp>
      <p:sp>
        <p:nvSpPr>
          <p:cNvPr id="6" name="Footer Placeholder 5">
            <a:extLst>
              <a:ext uri="{FF2B5EF4-FFF2-40B4-BE49-F238E27FC236}">
                <a16:creationId xmlns:a16="http://schemas.microsoft.com/office/drawing/2014/main" id="{F79BF6E6-D9A0-FE1D-91EC-AE1F9585B3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8C039-5373-7813-EA29-1F36838EA3E9}"/>
              </a:ext>
            </a:extLst>
          </p:cNvPr>
          <p:cNvSpPr>
            <a:spLocks noGrp="1"/>
          </p:cNvSpPr>
          <p:nvPr>
            <p:ph type="sldNum" sz="quarter" idx="12"/>
          </p:nvPr>
        </p:nvSpPr>
        <p:spPr/>
        <p:txBody>
          <a:bodyPr/>
          <a:lstStyle/>
          <a:p>
            <a:fld id="{BFBDE7D5-060D-4704-A664-15AE6F3F986B}" type="slidenum">
              <a:rPr lang="en-GB" smtClean="0"/>
              <a:t>‹#›</a:t>
            </a:fld>
            <a:endParaRPr lang="en-GB"/>
          </a:p>
        </p:txBody>
      </p:sp>
    </p:spTree>
    <p:extLst>
      <p:ext uri="{BB962C8B-B14F-4D97-AF65-F5344CB8AC3E}">
        <p14:creationId xmlns:p14="http://schemas.microsoft.com/office/powerpoint/2010/main" val="305754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A60A3E-F997-7137-5B74-E7DF21D726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98876789-1A78-B46E-AE6B-E2C77FA3AB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372FE1F-7EAB-3872-7050-3AD7143ECA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AC274E-9F9C-4B90-9166-730914430B37}" type="datetimeFigureOut">
              <a:rPr lang="en-GB" smtClean="0"/>
              <a:t>05/11/2023</a:t>
            </a:fld>
            <a:endParaRPr lang="en-GB"/>
          </a:p>
        </p:txBody>
      </p:sp>
      <p:sp>
        <p:nvSpPr>
          <p:cNvPr id="5" name="Footer Placeholder 4">
            <a:extLst>
              <a:ext uri="{FF2B5EF4-FFF2-40B4-BE49-F238E27FC236}">
                <a16:creationId xmlns:a16="http://schemas.microsoft.com/office/drawing/2014/main" id="{A3D35A4C-986F-6B09-9869-54BDD7327D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BA0B9EC-FD8E-189A-E3BD-44B03D2EEC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BDE7D5-060D-4704-A664-15AE6F3F986B}" type="slidenum">
              <a:rPr lang="en-GB" smtClean="0"/>
              <a:t>‹#›</a:t>
            </a:fld>
            <a:endParaRPr lang="en-GB"/>
          </a:p>
        </p:txBody>
      </p:sp>
    </p:spTree>
    <p:extLst>
      <p:ext uri="{BB962C8B-B14F-4D97-AF65-F5344CB8AC3E}">
        <p14:creationId xmlns:p14="http://schemas.microsoft.com/office/powerpoint/2010/main" val="2673691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1F38FD-DEC9-CA28-BCC9-F999DE5A4D75}"/>
              </a:ext>
            </a:extLst>
          </p:cNvPr>
          <p:cNvSpPr txBox="1"/>
          <p:nvPr/>
        </p:nvSpPr>
        <p:spPr>
          <a:xfrm>
            <a:off x="596348" y="397566"/>
            <a:ext cx="11092070" cy="5878532"/>
          </a:xfrm>
          <a:prstGeom prst="rect">
            <a:avLst/>
          </a:prstGeom>
          <a:noFill/>
        </p:spPr>
        <p:txBody>
          <a:bodyPr wrap="square" rtlCol="0">
            <a:spAutoFit/>
          </a:bodyPr>
          <a:lstStyle/>
          <a:p>
            <a:r>
              <a:rPr lang="en-GB" sz="2000" dirty="0"/>
              <a:t>Two storey semi-detached  east  west facing, no tree/building shading to east, next semi to south shades gable end.</a:t>
            </a:r>
          </a:p>
          <a:p>
            <a:endParaRPr lang="en-GB" sz="2000" dirty="0"/>
          </a:p>
          <a:p>
            <a:r>
              <a:rPr lang="en-GB" sz="2000" dirty="0"/>
              <a:t>100m2, one door in gable that has light showing on open edge.</a:t>
            </a:r>
          </a:p>
          <a:p>
            <a:endParaRPr lang="en-GB" sz="2000" dirty="0"/>
          </a:p>
          <a:p>
            <a:r>
              <a:rPr lang="en-GB" sz="2000" dirty="0"/>
              <a:t> Inner door, three rooms and recently fitting shower room downstairs, open living space, kitchen boiler cubby and toilet upstairs</a:t>
            </a:r>
          </a:p>
          <a:p>
            <a:endParaRPr lang="en-GB" sz="2000" dirty="0"/>
          </a:p>
          <a:p>
            <a:r>
              <a:rPr lang="en-GB" sz="2000" dirty="0"/>
              <a:t>Year old gas combi, a mix of pipe bores to the radiators. Householder only uses living space and hall radiator plus towel rail to keep the house at 19degrees with thermostat upstairs so 3 rooms downstairs are cooler. Radiators in every room with thermostatic valves.  Time periods and coming home app installed.</a:t>
            </a:r>
          </a:p>
          <a:p>
            <a:endParaRPr lang="en-GB" sz="2000" dirty="0"/>
          </a:p>
          <a:p>
            <a:r>
              <a:rPr lang="en-GB" sz="2000" dirty="0"/>
              <a:t>Ventilation fans in kitchen and shower room, some windows have working trickle vents.</a:t>
            </a:r>
          </a:p>
          <a:p>
            <a:endParaRPr lang="en-GB" sz="2000" dirty="0"/>
          </a:p>
          <a:p>
            <a:r>
              <a:rPr lang="en-GB" sz="2000" dirty="0"/>
              <a:t>Windows, 6 panes of double glazing are blown, seals in poor condition, missing stays and the wooden frames have cosmetic damage and some have slivers of wood missing. </a:t>
            </a:r>
          </a:p>
          <a:p>
            <a:endParaRPr lang="en-GB" dirty="0"/>
          </a:p>
          <a:p>
            <a:endParaRPr lang="en-GB" dirty="0"/>
          </a:p>
        </p:txBody>
      </p:sp>
    </p:spTree>
    <p:extLst>
      <p:ext uri="{BB962C8B-B14F-4D97-AF65-F5344CB8AC3E}">
        <p14:creationId xmlns:p14="http://schemas.microsoft.com/office/powerpoint/2010/main" val="3846530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92295F-A385-6FA2-CA93-BBBD4F5277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40805" y="1343439"/>
            <a:ext cx="5817705" cy="4363279"/>
          </a:xfrm>
          <a:prstGeom prst="rect">
            <a:avLst/>
          </a:prstGeom>
        </p:spPr>
      </p:pic>
      <p:sp>
        <p:nvSpPr>
          <p:cNvPr id="4" name="TextBox 3">
            <a:extLst>
              <a:ext uri="{FF2B5EF4-FFF2-40B4-BE49-F238E27FC236}">
                <a16:creationId xmlns:a16="http://schemas.microsoft.com/office/drawing/2014/main" id="{110998C6-7022-D3DB-1E9B-63425B80AC1E}"/>
              </a:ext>
            </a:extLst>
          </p:cNvPr>
          <p:cNvSpPr txBox="1"/>
          <p:nvPr/>
        </p:nvSpPr>
        <p:spPr>
          <a:xfrm>
            <a:off x="5257800" y="616226"/>
            <a:ext cx="5993296" cy="5632311"/>
          </a:xfrm>
          <a:prstGeom prst="rect">
            <a:avLst/>
          </a:prstGeom>
          <a:noFill/>
        </p:spPr>
        <p:txBody>
          <a:bodyPr wrap="square" rtlCol="0">
            <a:spAutoFit/>
          </a:bodyPr>
          <a:lstStyle/>
          <a:p>
            <a:r>
              <a:rPr lang="en-GB" sz="4000" dirty="0"/>
              <a:t>Under the open wood stairs.  Radiator far left, waterproof jacket hanging on peg.  The colder spot beside the jacket is above  stack of water bottles and the upper cold spot is the landing window on the gable.</a:t>
            </a:r>
          </a:p>
        </p:txBody>
      </p:sp>
    </p:spTree>
    <p:extLst>
      <p:ext uri="{BB962C8B-B14F-4D97-AF65-F5344CB8AC3E}">
        <p14:creationId xmlns:p14="http://schemas.microsoft.com/office/powerpoint/2010/main" val="2961566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24CCA4A-6091-BC76-CFB3-DC2DB5A610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99197" y="1186483"/>
            <a:ext cx="5754760" cy="4316071"/>
          </a:xfrm>
          <a:prstGeom prst="rect">
            <a:avLst/>
          </a:prstGeom>
        </p:spPr>
      </p:pic>
      <p:sp>
        <p:nvSpPr>
          <p:cNvPr id="4" name="TextBox 3">
            <a:extLst>
              <a:ext uri="{FF2B5EF4-FFF2-40B4-BE49-F238E27FC236}">
                <a16:creationId xmlns:a16="http://schemas.microsoft.com/office/drawing/2014/main" id="{8E6FCDBA-C3D1-F1EA-FA15-7DE8C8F181BB}"/>
              </a:ext>
            </a:extLst>
          </p:cNvPr>
          <p:cNvSpPr txBox="1"/>
          <p:nvPr/>
        </p:nvSpPr>
        <p:spPr>
          <a:xfrm>
            <a:off x="5615609" y="467138"/>
            <a:ext cx="6056244" cy="5016758"/>
          </a:xfrm>
          <a:prstGeom prst="rect">
            <a:avLst/>
          </a:prstGeom>
          <a:noFill/>
        </p:spPr>
        <p:txBody>
          <a:bodyPr wrap="square" rtlCol="0">
            <a:spAutoFit/>
          </a:bodyPr>
          <a:lstStyle/>
          <a:p>
            <a:r>
              <a:rPr lang="en-GB" sz="4000" dirty="0"/>
              <a:t>Ground floor west facing library – this is the only room with a carpet. There is privacy film over the top of the top 2/3 of the window to cut down sunlight. More bulk in this room, thermal mass?</a:t>
            </a:r>
          </a:p>
        </p:txBody>
      </p:sp>
    </p:spTree>
    <p:extLst>
      <p:ext uri="{BB962C8B-B14F-4D97-AF65-F5344CB8AC3E}">
        <p14:creationId xmlns:p14="http://schemas.microsoft.com/office/powerpoint/2010/main" val="3589762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47B894F-D18A-20FC-A1CA-3544CD0336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5675" y="1220029"/>
            <a:ext cx="5705061" cy="4278795"/>
          </a:xfrm>
          <a:prstGeom prst="rect">
            <a:avLst/>
          </a:prstGeom>
        </p:spPr>
      </p:pic>
      <p:sp>
        <p:nvSpPr>
          <p:cNvPr id="4" name="TextBox 3">
            <a:extLst>
              <a:ext uri="{FF2B5EF4-FFF2-40B4-BE49-F238E27FC236}">
                <a16:creationId xmlns:a16="http://schemas.microsoft.com/office/drawing/2014/main" id="{8660CA5D-661F-CBC9-6FD7-074467818D8E}"/>
              </a:ext>
            </a:extLst>
          </p:cNvPr>
          <p:cNvSpPr txBox="1"/>
          <p:nvPr/>
        </p:nvSpPr>
        <p:spPr>
          <a:xfrm>
            <a:off x="5635487" y="506896"/>
            <a:ext cx="5188226" cy="2554545"/>
          </a:xfrm>
          <a:prstGeom prst="rect">
            <a:avLst/>
          </a:prstGeom>
          <a:noFill/>
        </p:spPr>
        <p:txBody>
          <a:bodyPr wrap="square" rtlCol="0">
            <a:spAutoFit/>
          </a:bodyPr>
          <a:lstStyle/>
          <a:p>
            <a:r>
              <a:rPr lang="en-GB" sz="4000" dirty="0"/>
              <a:t>Ground floor library south west corner ceiling adjoining next door.</a:t>
            </a:r>
          </a:p>
        </p:txBody>
      </p:sp>
    </p:spTree>
    <p:extLst>
      <p:ext uri="{BB962C8B-B14F-4D97-AF65-F5344CB8AC3E}">
        <p14:creationId xmlns:p14="http://schemas.microsoft.com/office/powerpoint/2010/main" val="823746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EB12602-4989-C761-B96B-1A0DBCE3F0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42045" y="1269309"/>
            <a:ext cx="5330687" cy="3998015"/>
          </a:xfrm>
          <a:prstGeom prst="rect">
            <a:avLst/>
          </a:prstGeom>
        </p:spPr>
      </p:pic>
      <p:sp>
        <p:nvSpPr>
          <p:cNvPr id="4" name="TextBox 3">
            <a:extLst>
              <a:ext uri="{FF2B5EF4-FFF2-40B4-BE49-F238E27FC236}">
                <a16:creationId xmlns:a16="http://schemas.microsoft.com/office/drawing/2014/main" id="{5BEB4BC3-9C2F-FB26-E736-E68A0F227504}"/>
              </a:ext>
            </a:extLst>
          </p:cNvPr>
          <p:cNvSpPr txBox="1"/>
          <p:nvPr/>
        </p:nvSpPr>
        <p:spPr>
          <a:xfrm>
            <a:off x="5559287" y="672547"/>
            <a:ext cx="4959627" cy="3785652"/>
          </a:xfrm>
          <a:prstGeom prst="rect">
            <a:avLst/>
          </a:prstGeom>
          <a:noFill/>
        </p:spPr>
        <p:txBody>
          <a:bodyPr wrap="square" rtlCol="0">
            <a:spAutoFit/>
          </a:bodyPr>
          <a:lstStyle/>
          <a:p>
            <a:r>
              <a:rPr lang="en-GB" sz="4000" dirty="0"/>
              <a:t>Ground floor west facing shower room.  Cold window, with tap as the cut out,  other colder spots unexplained.</a:t>
            </a:r>
          </a:p>
        </p:txBody>
      </p:sp>
    </p:spTree>
    <p:extLst>
      <p:ext uri="{BB962C8B-B14F-4D97-AF65-F5344CB8AC3E}">
        <p14:creationId xmlns:p14="http://schemas.microsoft.com/office/powerpoint/2010/main" val="1754853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8E3F1A-9AE9-1EF5-5662-7EEC391351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313" y="1242391"/>
            <a:ext cx="6149010" cy="4611757"/>
          </a:xfrm>
          <a:prstGeom prst="rect">
            <a:avLst/>
          </a:prstGeom>
        </p:spPr>
      </p:pic>
      <p:sp>
        <p:nvSpPr>
          <p:cNvPr id="4" name="TextBox 3">
            <a:extLst>
              <a:ext uri="{FF2B5EF4-FFF2-40B4-BE49-F238E27FC236}">
                <a16:creationId xmlns:a16="http://schemas.microsoft.com/office/drawing/2014/main" id="{2E24E388-080D-99F2-E68D-89F84D9501BC}"/>
              </a:ext>
            </a:extLst>
          </p:cNvPr>
          <p:cNvSpPr txBox="1"/>
          <p:nvPr/>
        </p:nvSpPr>
        <p:spPr>
          <a:xfrm>
            <a:off x="6814931" y="824947"/>
            <a:ext cx="3995531" cy="3785652"/>
          </a:xfrm>
          <a:prstGeom prst="rect">
            <a:avLst/>
          </a:prstGeom>
          <a:noFill/>
        </p:spPr>
        <p:txBody>
          <a:bodyPr wrap="square" rtlCol="0">
            <a:spAutoFit/>
          </a:bodyPr>
          <a:lstStyle/>
          <a:p>
            <a:r>
              <a:rPr lang="en-GB" sz="4000" dirty="0"/>
              <a:t>Not sure ? -  Looks like a socket bottom left but no sockets in shower room so perhaps across hallway</a:t>
            </a:r>
          </a:p>
        </p:txBody>
      </p:sp>
    </p:spTree>
    <p:extLst>
      <p:ext uri="{BB962C8B-B14F-4D97-AF65-F5344CB8AC3E}">
        <p14:creationId xmlns:p14="http://schemas.microsoft.com/office/powerpoint/2010/main" val="839393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DE0A4EA-C4FB-33C7-2ED5-05B45525FB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54137" y="1371461"/>
            <a:ext cx="5441121" cy="4080841"/>
          </a:xfrm>
          <a:prstGeom prst="rect">
            <a:avLst/>
          </a:prstGeom>
        </p:spPr>
      </p:pic>
      <p:sp>
        <p:nvSpPr>
          <p:cNvPr id="4" name="TextBox 3">
            <a:extLst>
              <a:ext uri="{FF2B5EF4-FFF2-40B4-BE49-F238E27FC236}">
                <a16:creationId xmlns:a16="http://schemas.microsoft.com/office/drawing/2014/main" id="{96024E29-4E04-58C9-E56F-DF856173D708}"/>
              </a:ext>
            </a:extLst>
          </p:cNvPr>
          <p:cNvSpPr txBox="1"/>
          <p:nvPr/>
        </p:nvSpPr>
        <p:spPr>
          <a:xfrm>
            <a:off x="5565913" y="566530"/>
            <a:ext cx="5237922" cy="1323439"/>
          </a:xfrm>
          <a:prstGeom prst="rect">
            <a:avLst/>
          </a:prstGeom>
          <a:noFill/>
        </p:spPr>
        <p:txBody>
          <a:bodyPr wrap="square" rtlCol="0">
            <a:spAutoFit/>
          </a:bodyPr>
          <a:lstStyle/>
          <a:p>
            <a:r>
              <a:rPr lang="en-GB" sz="4000" dirty="0"/>
              <a:t>Ceiling vent shower room</a:t>
            </a:r>
          </a:p>
        </p:txBody>
      </p:sp>
    </p:spTree>
    <p:extLst>
      <p:ext uri="{BB962C8B-B14F-4D97-AF65-F5344CB8AC3E}">
        <p14:creationId xmlns:p14="http://schemas.microsoft.com/office/powerpoint/2010/main" val="2058370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9DBB80A-3036-7F28-F1C9-C4F1D09285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6675" y="1352550"/>
            <a:ext cx="5678556" cy="4258917"/>
          </a:xfrm>
          <a:prstGeom prst="rect">
            <a:avLst/>
          </a:prstGeom>
        </p:spPr>
      </p:pic>
      <p:sp>
        <p:nvSpPr>
          <p:cNvPr id="4" name="TextBox 3">
            <a:extLst>
              <a:ext uri="{FF2B5EF4-FFF2-40B4-BE49-F238E27FC236}">
                <a16:creationId xmlns:a16="http://schemas.microsoft.com/office/drawing/2014/main" id="{BCDBE787-A167-6CEB-25BB-5D85B135ACDB}"/>
              </a:ext>
            </a:extLst>
          </p:cNvPr>
          <p:cNvSpPr txBox="1"/>
          <p:nvPr/>
        </p:nvSpPr>
        <p:spPr>
          <a:xfrm>
            <a:off x="5973417" y="606287"/>
            <a:ext cx="4790661" cy="2554545"/>
          </a:xfrm>
          <a:prstGeom prst="rect">
            <a:avLst/>
          </a:prstGeom>
          <a:noFill/>
        </p:spPr>
        <p:txBody>
          <a:bodyPr wrap="square" rtlCol="0">
            <a:spAutoFit/>
          </a:bodyPr>
          <a:lstStyle/>
          <a:p>
            <a:r>
              <a:rPr lang="en-GB" sz="4000" dirty="0"/>
              <a:t>1</a:t>
            </a:r>
            <a:r>
              <a:rPr lang="en-GB" sz="4000" baseline="30000" dirty="0"/>
              <a:t>st</a:t>
            </a:r>
            <a:r>
              <a:rPr lang="en-GB" sz="4000" dirty="0"/>
              <a:t> floor south facing gable corner. Ceiling joists and wall framing.  </a:t>
            </a:r>
          </a:p>
        </p:txBody>
      </p:sp>
    </p:spTree>
    <p:extLst>
      <p:ext uri="{BB962C8B-B14F-4D97-AF65-F5344CB8AC3E}">
        <p14:creationId xmlns:p14="http://schemas.microsoft.com/office/powerpoint/2010/main" val="341410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80FFD5-2E2B-BA80-46E8-E62DC7D191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09135" y="1490455"/>
            <a:ext cx="5350565" cy="4012924"/>
          </a:xfrm>
          <a:prstGeom prst="rect">
            <a:avLst/>
          </a:prstGeom>
        </p:spPr>
      </p:pic>
      <p:sp>
        <p:nvSpPr>
          <p:cNvPr id="4" name="TextBox 3">
            <a:extLst>
              <a:ext uri="{FF2B5EF4-FFF2-40B4-BE49-F238E27FC236}">
                <a16:creationId xmlns:a16="http://schemas.microsoft.com/office/drawing/2014/main" id="{31C8D380-8C31-3DF6-0112-1BACC5DC3984}"/>
              </a:ext>
            </a:extLst>
          </p:cNvPr>
          <p:cNvSpPr txBox="1"/>
          <p:nvPr/>
        </p:nvSpPr>
        <p:spPr>
          <a:xfrm>
            <a:off x="5506278" y="715617"/>
            <a:ext cx="5049079" cy="3785652"/>
          </a:xfrm>
          <a:prstGeom prst="rect">
            <a:avLst/>
          </a:prstGeom>
          <a:noFill/>
        </p:spPr>
        <p:txBody>
          <a:bodyPr wrap="square" rtlCol="0">
            <a:spAutoFit/>
          </a:bodyPr>
          <a:lstStyle/>
          <a:p>
            <a:r>
              <a:rPr lang="en-GB" sz="4000" dirty="0"/>
              <a:t>1</a:t>
            </a:r>
            <a:r>
              <a:rPr lang="en-GB" sz="4000" baseline="30000" dirty="0"/>
              <a:t>st</a:t>
            </a:r>
            <a:r>
              <a:rPr lang="en-GB" sz="4000" dirty="0"/>
              <a:t> floor ceiling. Expect the loft insulation is not in the correct place plus the insulation does not cover the joists</a:t>
            </a:r>
          </a:p>
        </p:txBody>
      </p:sp>
    </p:spTree>
    <p:extLst>
      <p:ext uri="{BB962C8B-B14F-4D97-AF65-F5344CB8AC3E}">
        <p14:creationId xmlns:p14="http://schemas.microsoft.com/office/powerpoint/2010/main" val="3124531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48F8EB3-065B-C62D-C873-C1DD7E4A03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39898" y="1150998"/>
            <a:ext cx="5651434" cy="4238575"/>
          </a:xfrm>
          <a:prstGeom prst="rect">
            <a:avLst/>
          </a:prstGeom>
        </p:spPr>
      </p:pic>
      <p:sp>
        <p:nvSpPr>
          <p:cNvPr id="4" name="TextBox 3">
            <a:extLst>
              <a:ext uri="{FF2B5EF4-FFF2-40B4-BE49-F238E27FC236}">
                <a16:creationId xmlns:a16="http://schemas.microsoft.com/office/drawing/2014/main" id="{9A588459-7186-1683-4C7C-2FD3162DBF03}"/>
              </a:ext>
            </a:extLst>
          </p:cNvPr>
          <p:cNvSpPr txBox="1"/>
          <p:nvPr/>
        </p:nvSpPr>
        <p:spPr>
          <a:xfrm>
            <a:off x="5077703" y="444568"/>
            <a:ext cx="6034245" cy="1938992"/>
          </a:xfrm>
          <a:prstGeom prst="rect">
            <a:avLst/>
          </a:prstGeom>
          <a:noFill/>
        </p:spPr>
        <p:txBody>
          <a:bodyPr wrap="square" rtlCol="0">
            <a:spAutoFit/>
          </a:bodyPr>
          <a:lstStyle/>
          <a:p>
            <a:r>
              <a:rPr lang="en-GB" sz="4000" dirty="0"/>
              <a:t>1</a:t>
            </a:r>
            <a:r>
              <a:rPr lang="en-GB" sz="4000" baseline="30000" dirty="0"/>
              <a:t>st</a:t>
            </a:r>
            <a:r>
              <a:rPr lang="en-GB" sz="4000" dirty="0"/>
              <a:t> floor loft hatch, is the other line  just insulation been moved ?</a:t>
            </a:r>
          </a:p>
        </p:txBody>
      </p:sp>
      <p:pic>
        <p:nvPicPr>
          <p:cNvPr id="5" name="Picture 4">
            <a:extLst>
              <a:ext uri="{FF2B5EF4-FFF2-40B4-BE49-F238E27FC236}">
                <a16:creationId xmlns:a16="http://schemas.microsoft.com/office/drawing/2014/main" id="{84EA41DC-5A9A-6EC5-1AE0-DC114B3FCF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5340849" y="2832852"/>
            <a:ext cx="4092091" cy="3069069"/>
          </a:xfrm>
          <a:prstGeom prst="rect">
            <a:avLst/>
          </a:prstGeom>
        </p:spPr>
      </p:pic>
    </p:spTree>
    <p:extLst>
      <p:ext uri="{BB962C8B-B14F-4D97-AF65-F5344CB8AC3E}">
        <p14:creationId xmlns:p14="http://schemas.microsoft.com/office/powerpoint/2010/main" val="411286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41F9DED-E891-0826-9698-081F3B55C0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28380" y="1243219"/>
            <a:ext cx="5599044" cy="4199283"/>
          </a:xfrm>
          <a:prstGeom prst="rect">
            <a:avLst/>
          </a:prstGeom>
        </p:spPr>
      </p:pic>
      <p:pic>
        <p:nvPicPr>
          <p:cNvPr id="7" name="Picture 6">
            <a:extLst>
              <a:ext uri="{FF2B5EF4-FFF2-40B4-BE49-F238E27FC236}">
                <a16:creationId xmlns:a16="http://schemas.microsoft.com/office/drawing/2014/main" id="{243C0B62-911D-D68C-8976-410381C5F1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439896" y="2852117"/>
            <a:ext cx="3760304" cy="2820228"/>
          </a:xfrm>
          <a:prstGeom prst="rect">
            <a:avLst/>
          </a:prstGeom>
        </p:spPr>
      </p:pic>
      <p:sp>
        <p:nvSpPr>
          <p:cNvPr id="6" name="TextBox 5">
            <a:extLst>
              <a:ext uri="{FF2B5EF4-FFF2-40B4-BE49-F238E27FC236}">
                <a16:creationId xmlns:a16="http://schemas.microsoft.com/office/drawing/2014/main" id="{E7DDA387-CD54-2194-64E2-226E4492CD72}"/>
              </a:ext>
            </a:extLst>
          </p:cNvPr>
          <p:cNvSpPr txBox="1"/>
          <p:nvPr/>
        </p:nvSpPr>
        <p:spPr>
          <a:xfrm>
            <a:off x="7730162" y="1125625"/>
            <a:ext cx="3838986" cy="5016758"/>
          </a:xfrm>
          <a:prstGeom prst="rect">
            <a:avLst/>
          </a:prstGeom>
          <a:noFill/>
        </p:spPr>
        <p:txBody>
          <a:bodyPr wrap="square" rtlCol="0">
            <a:spAutoFit/>
          </a:bodyPr>
          <a:lstStyle/>
          <a:p>
            <a:r>
              <a:rPr lang="en-GB" sz="4000" dirty="0" err="1"/>
              <a:t>Ist</a:t>
            </a:r>
            <a:r>
              <a:rPr lang="en-GB" sz="4000" dirty="0"/>
              <a:t> floor east facing window with curtain and cold spot on party wall , ceiling joists and stand wrapped in fairy lights.</a:t>
            </a:r>
          </a:p>
        </p:txBody>
      </p:sp>
    </p:spTree>
    <p:extLst>
      <p:ext uri="{BB962C8B-B14F-4D97-AF65-F5344CB8AC3E}">
        <p14:creationId xmlns:p14="http://schemas.microsoft.com/office/powerpoint/2010/main" val="2299971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A27F5BB-FD65-4443-6090-4F9105B7FF19}"/>
              </a:ext>
            </a:extLst>
          </p:cNvPr>
          <p:cNvSpPr txBox="1"/>
          <p:nvPr/>
        </p:nvSpPr>
        <p:spPr>
          <a:xfrm>
            <a:off x="1441174" y="765312"/>
            <a:ext cx="8567530" cy="4524315"/>
          </a:xfrm>
          <a:prstGeom prst="rect">
            <a:avLst/>
          </a:prstGeom>
          <a:noFill/>
        </p:spPr>
        <p:txBody>
          <a:bodyPr wrap="square">
            <a:spAutoFit/>
          </a:bodyPr>
          <a:lstStyle/>
          <a:p>
            <a:r>
              <a:rPr lang="en-GB" b="1" dirty="0"/>
              <a:t>Usage</a:t>
            </a:r>
          </a:p>
          <a:p>
            <a:endParaRPr lang="en-GB" dirty="0"/>
          </a:p>
          <a:p>
            <a:r>
              <a:rPr lang="en-GB" dirty="0"/>
              <a:t>24 hours, mainly sedentary occupations.</a:t>
            </a:r>
          </a:p>
          <a:p>
            <a:endParaRPr lang="en-GB" dirty="0"/>
          </a:p>
          <a:p>
            <a:r>
              <a:rPr lang="en-GB" sz="1800" b="1" dirty="0"/>
              <a:t>Gas and electricity costs </a:t>
            </a:r>
            <a:r>
              <a:rPr lang="en-GB" sz="1800" dirty="0"/>
              <a:t>under £1700 per year, projected to be £1620 July 2023/24</a:t>
            </a:r>
          </a:p>
          <a:p>
            <a:r>
              <a:rPr lang="en-GB" sz="1800" dirty="0"/>
              <a:t>Highest internal summer temperature 29 degrees</a:t>
            </a:r>
          </a:p>
          <a:p>
            <a:endParaRPr lang="en-GB" dirty="0"/>
          </a:p>
          <a:p>
            <a:r>
              <a:rPr lang="en-GB" b="1" dirty="0"/>
              <a:t>Householder priorities</a:t>
            </a:r>
          </a:p>
          <a:p>
            <a:r>
              <a:rPr lang="en-GB" b="1" dirty="0"/>
              <a:t>New windows </a:t>
            </a:r>
            <a:r>
              <a:rPr lang="en-GB" dirty="0"/>
              <a:t>– cosmetic and practical.  Would like triple glazed, </a:t>
            </a:r>
          </a:p>
          <a:p>
            <a:r>
              <a:rPr lang="en-GB" b="1" dirty="0"/>
              <a:t>New door </a:t>
            </a:r>
            <a:r>
              <a:rPr lang="en-GB" dirty="0"/>
              <a:t>– practical as it doesn’t fit and swells in wet weather making it difficult to close, vestibule is cold and cools through the wall to one room and under stairs.</a:t>
            </a:r>
          </a:p>
          <a:p>
            <a:r>
              <a:rPr lang="en-GB" b="1" dirty="0"/>
              <a:t>Increased ventilation </a:t>
            </a:r>
            <a:r>
              <a:rPr lang="en-GB" dirty="0"/>
              <a:t>in kitchen shower and toilet without losing any heat as these are all on the cold side of the house.</a:t>
            </a:r>
          </a:p>
          <a:p>
            <a:r>
              <a:rPr lang="en-GB" b="1" dirty="0"/>
              <a:t>Carbon reduction </a:t>
            </a:r>
            <a:r>
              <a:rPr lang="en-GB" dirty="0"/>
              <a:t>through insulation and solar as heat pump would impinge on space outdoors and necessary exterior painting and maintenance access.</a:t>
            </a:r>
          </a:p>
          <a:p>
            <a:endParaRPr lang="en-GB" dirty="0"/>
          </a:p>
        </p:txBody>
      </p:sp>
    </p:spTree>
    <p:extLst>
      <p:ext uri="{BB962C8B-B14F-4D97-AF65-F5344CB8AC3E}">
        <p14:creationId xmlns:p14="http://schemas.microsoft.com/office/powerpoint/2010/main" val="2154012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657A633-B538-F46F-9598-CE1772574C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03202" y="985080"/>
            <a:ext cx="6087164" cy="4565373"/>
          </a:xfrm>
          <a:prstGeom prst="rect">
            <a:avLst/>
          </a:prstGeom>
        </p:spPr>
      </p:pic>
      <p:sp>
        <p:nvSpPr>
          <p:cNvPr id="5" name="TextBox 4">
            <a:extLst>
              <a:ext uri="{FF2B5EF4-FFF2-40B4-BE49-F238E27FC236}">
                <a16:creationId xmlns:a16="http://schemas.microsoft.com/office/drawing/2014/main" id="{2AB96CEF-0468-58EE-A4C9-6F0C1EDB6F97}"/>
              </a:ext>
            </a:extLst>
          </p:cNvPr>
          <p:cNvSpPr txBox="1"/>
          <p:nvPr/>
        </p:nvSpPr>
        <p:spPr>
          <a:xfrm>
            <a:off x="5943600" y="440083"/>
            <a:ext cx="4363278" cy="1938992"/>
          </a:xfrm>
          <a:prstGeom prst="rect">
            <a:avLst/>
          </a:prstGeom>
          <a:noFill/>
        </p:spPr>
        <p:txBody>
          <a:bodyPr wrap="square" rtlCol="0">
            <a:spAutoFit/>
          </a:bodyPr>
          <a:lstStyle/>
          <a:p>
            <a:r>
              <a:rPr lang="en-GB" sz="4000" dirty="0"/>
              <a:t>1</a:t>
            </a:r>
            <a:r>
              <a:rPr lang="en-GB" sz="4000" baseline="30000" dirty="0"/>
              <a:t>st</a:t>
            </a:r>
            <a:r>
              <a:rPr lang="en-GB" sz="4000" dirty="0"/>
              <a:t> floor -? Perhaps living room window facing east</a:t>
            </a:r>
          </a:p>
        </p:txBody>
      </p:sp>
    </p:spTree>
    <p:extLst>
      <p:ext uri="{BB962C8B-B14F-4D97-AF65-F5344CB8AC3E}">
        <p14:creationId xmlns:p14="http://schemas.microsoft.com/office/powerpoint/2010/main" val="933635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CCFB2-7735-2A12-D260-A8F313F8DD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31498" y="1289187"/>
            <a:ext cx="5648740" cy="4236555"/>
          </a:xfrm>
          <a:prstGeom prst="rect">
            <a:avLst/>
          </a:prstGeom>
        </p:spPr>
      </p:pic>
      <p:sp>
        <p:nvSpPr>
          <p:cNvPr id="4" name="TextBox 3">
            <a:extLst>
              <a:ext uri="{FF2B5EF4-FFF2-40B4-BE49-F238E27FC236}">
                <a16:creationId xmlns:a16="http://schemas.microsoft.com/office/drawing/2014/main" id="{7AE574B2-4E48-EDA9-020F-06DE25578B07}"/>
              </a:ext>
            </a:extLst>
          </p:cNvPr>
          <p:cNvSpPr txBox="1"/>
          <p:nvPr/>
        </p:nvSpPr>
        <p:spPr>
          <a:xfrm>
            <a:off x="5486400" y="513520"/>
            <a:ext cx="6202017" cy="3170099"/>
          </a:xfrm>
          <a:prstGeom prst="rect">
            <a:avLst/>
          </a:prstGeom>
          <a:noFill/>
        </p:spPr>
        <p:txBody>
          <a:bodyPr wrap="square" rtlCol="0">
            <a:spAutoFit/>
          </a:bodyPr>
          <a:lstStyle/>
          <a:p>
            <a:r>
              <a:rPr lang="en-GB" sz="4000" dirty="0"/>
              <a:t>Kitchen facing south gable – cooker knobs, assume the cold rectangle is the cooker vent. Cold corner, window has a venetian blind</a:t>
            </a:r>
          </a:p>
        </p:txBody>
      </p:sp>
    </p:spTree>
    <p:extLst>
      <p:ext uri="{BB962C8B-B14F-4D97-AF65-F5344CB8AC3E}">
        <p14:creationId xmlns:p14="http://schemas.microsoft.com/office/powerpoint/2010/main" val="2299644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161DFB-924A-FC8D-0933-AA777C3A19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629064" y="951257"/>
            <a:ext cx="3740426" cy="2805320"/>
          </a:xfrm>
          <a:prstGeom prst="rect">
            <a:avLst/>
          </a:prstGeom>
        </p:spPr>
      </p:pic>
      <p:pic>
        <p:nvPicPr>
          <p:cNvPr id="5" name="Picture 4">
            <a:extLst>
              <a:ext uri="{FF2B5EF4-FFF2-40B4-BE49-F238E27FC236}">
                <a16:creationId xmlns:a16="http://schemas.microsoft.com/office/drawing/2014/main" id="{1AB5BFF8-E6AB-6639-3E9C-F785306C63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3518866" y="951256"/>
            <a:ext cx="3740427" cy="2805321"/>
          </a:xfrm>
          <a:prstGeom prst="rect">
            <a:avLst/>
          </a:prstGeom>
        </p:spPr>
      </p:pic>
      <p:sp>
        <p:nvSpPr>
          <p:cNvPr id="6" name="TextBox 5">
            <a:extLst>
              <a:ext uri="{FF2B5EF4-FFF2-40B4-BE49-F238E27FC236}">
                <a16:creationId xmlns:a16="http://schemas.microsoft.com/office/drawing/2014/main" id="{6AC89540-D540-BCD4-853E-5064FB26767D}"/>
              </a:ext>
            </a:extLst>
          </p:cNvPr>
          <p:cNvSpPr txBox="1"/>
          <p:nvPr/>
        </p:nvSpPr>
        <p:spPr>
          <a:xfrm>
            <a:off x="7543801" y="483704"/>
            <a:ext cx="3935896" cy="3785652"/>
          </a:xfrm>
          <a:prstGeom prst="rect">
            <a:avLst/>
          </a:prstGeom>
          <a:noFill/>
        </p:spPr>
        <p:txBody>
          <a:bodyPr wrap="square" rtlCol="0">
            <a:spAutoFit/>
          </a:bodyPr>
          <a:lstStyle/>
          <a:p>
            <a:r>
              <a:rPr lang="en-GB" sz="4000" dirty="0"/>
              <a:t>Even in the cubbyhole that contains the gas combi there is a temperature difference.</a:t>
            </a:r>
          </a:p>
        </p:txBody>
      </p:sp>
    </p:spTree>
    <p:extLst>
      <p:ext uri="{BB962C8B-B14F-4D97-AF65-F5344CB8AC3E}">
        <p14:creationId xmlns:p14="http://schemas.microsoft.com/office/powerpoint/2010/main" val="2476542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C3888-692E-D0A7-27A1-561892C98E93}"/>
              </a:ext>
            </a:extLst>
          </p:cNvPr>
          <p:cNvSpPr>
            <a:spLocks noGrp="1"/>
          </p:cNvSpPr>
          <p:nvPr>
            <p:ph type="ctrTitle"/>
          </p:nvPr>
        </p:nvSpPr>
        <p:spPr>
          <a:xfrm>
            <a:off x="5933661" y="397565"/>
            <a:ext cx="4867693" cy="6092690"/>
          </a:xfrm>
        </p:spPr>
        <p:txBody>
          <a:bodyPr>
            <a:normAutofit fontScale="90000"/>
          </a:bodyPr>
          <a:lstStyle/>
          <a:p>
            <a:r>
              <a:rPr lang="en-GB" sz="3200" b="1" dirty="0">
                <a:latin typeface="+mn-lt"/>
              </a:rPr>
              <a:t>Thermostat set heating to 19 degrees during visit and outside temperature 4 degrees</a:t>
            </a:r>
            <a:br>
              <a:rPr lang="en-GB" sz="3200" b="1" dirty="0">
                <a:latin typeface="+mn-lt"/>
              </a:rPr>
            </a:br>
            <a:br>
              <a:rPr lang="en-GB" sz="3200" b="1" dirty="0">
                <a:latin typeface="+mn-lt"/>
              </a:rPr>
            </a:br>
            <a:br>
              <a:rPr lang="en-GB" sz="3200" dirty="0"/>
            </a:br>
            <a:br>
              <a:rPr lang="en-GB" sz="3200" dirty="0"/>
            </a:br>
            <a:r>
              <a:rPr lang="en-GB" sz="3200" dirty="0"/>
              <a:t>East face of wooden house. Painted brown with brown fence. The windows don’t appear much different from the walls but the overhanging roof to walls line is noticeably warmer</a:t>
            </a:r>
          </a:p>
        </p:txBody>
      </p:sp>
      <p:pic>
        <p:nvPicPr>
          <p:cNvPr id="5" name="Picture 4">
            <a:extLst>
              <a:ext uri="{FF2B5EF4-FFF2-40B4-BE49-F238E27FC236}">
                <a16:creationId xmlns:a16="http://schemas.microsoft.com/office/drawing/2014/main" id="{A78D44AB-2D70-5F8F-D72F-9EAF74F3D7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06897" y="1220691"/>
            <a:ext cx="6022358" cy="4516770"/>
          </a:xfrm>
          <a:prstGeom prst="rect">
            <a:avLst/>
          </a:prstGeom>
        </p:spPr>
      </p:pic>
    </p:spTree>
    <p:extLst>
      <p:ext uri="{BB962C8B-B14F-4D97-AF65-F5344CB8AC3E}">
        <p14:creationId xmlns:p14="http://schemas.microsoft.com/office/powerpoint/2010/main" val="3376472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00A2BF4-EE08-5DE6-7B09-4A59286276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2838" y="1464779"/>
            <a:ext cx="5595730" cy="4196798"/>
          </a:xfrm>
          <a:prstGeom prst="rect">
            <a:avLst/>
          </a:prstGeom>
        </p:spPr>
      </p:pic>
      <p:sp>
        <p:nvSpPr>
          <p:cNvPr id="5" name="TextBox 4">
            <a:extLst>
              <a:ext uri="{FF2B5EF4-FFF2-40B4-BE49-F238E27FC236}">
                <a16:creationId xmlns:a16="http://schemas.microsoft.com/office/drawing/2014/main" id="{97D5C2B8-4152-EC4E-EC6E-BF46B6E8BCB1}"/>
              </a:ext>
            </a:extLst>
          </p:cNvPr>
          <p:cNvSpPr txBox="1"/>
          <p:nvPr/>
        </p:nvSpPr>
        <p:spPr>
          <a:xfrm>
            <a:off x="5436704" y="854765"/>
            <a:ext cx="5148470" cy="707886"/>
          </a:xfrm>
          <a:prstGeom prst="rect">
            <a:avLst/>
          </a:prstGeom>
          <a:noFill/>
        </p:spPr>
        <p:txBody>
          <a:bodyPr wrap="square" rtlCol="0">
            <a:spAutoFit/>
          </a:bodyPr>
          <a:lstStyle/>
          <a:p>
            <a:r>
              <a:rPr lang="en-GB" sz="4000" dirty="0"/>
              <a:t>Gable end</a:t>
            </a:r>
          </a:p>
        </p:txBody>
      </p:sp>
    </p:spTree>
    <p:extLst>
      <p:ext uri="{BB962C8B-B14F-4D97-AF65-F5344CB8AC3E}">
        <p14:creationId xmlns:p14="http://schemas.microsoft.com/office/powerpoint/2010/main" val="2654575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253C4DF-948A-EB7F-222F-2CBAB03465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57564" y="1562514"/>
            <a:ext cx="5449956" cy="4087467"/>
          </a:xfrm>
          <a:prstGeom prst="rect">
            <a:avLst/>
          </a:prstGeom>
        </p:spPr>
      </p:pic>
      <p:sp>
        <p:nvSpPr>
          <p:cNvPr id="4" name="TextBox 3">
            <a:extLst>
              <a:ext uri="{FF2B5EF4-FFF2-40B4-BE49-F238E27FC236}">
                <a16:creationId xmlns:a16="http://schemas.microsoft.com/office/drawing/2014/main" id="{205D6434-A307-7734-6358-3FF838323391}"/>
              </a:ext>
            </a:extLst>
          </p:cNvPr>
          <p:cNvSpPr txBox="1"/>
          <p:nvPr/>
        </p:nvSpPr>
        <p:spPr>
          <a:xfrm>
            <a:off x="5536096" y="954157"/>
            <a:ext cx="4532243" cy="1938992"/>
          </a:xfrm>
          <a:prstGeom prst="rect">
            <a:avLst/>
          </a:prstGeom>
          <a:noFill/>
        </p:spPr>
        <p:txBody>
          <a:bodyPr wrap="square" rtlCol="0">
            <a:spAutoFit/>
          </a:bodyPr>
          <a:lstStyle/>
          <a:p>
            <a:r>
              <a:rPr lang="en-GB" sz="4000" dirty="0"/>
              <a:t>West facing - the  cold side of the house</a:t>
            </a:r>
          </a:p>
        </p:txBody>
      </p:sp>
    </p:spTree>
    <p:extLst>
      <p:ext uri="{BB962C8B-B14F-4D97-AF65-F5344CB8AC3E}">
        <p14:creationId xmlns:p14="http://schemas.microsoft.com/office/powerpoint/2010/main" val="3745659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7D008EB-2758-BD49-2926-ABF96BB51B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65847" y="1056446"/>
            <a:ext cx="5403574" cy="4052681"/>
          </a:xfrm>
          <a:prstGeom prst="rect">
            <a:avLst/>
          </a:prstGeom>
        </p:spPr>
      </p:pic>
      <p:pic>
        <p:nvPicPr>
          <p:cNvPr id="5" name="Picture 4">
            <a:extLst>
              <a:ext uri="{FF2B5EF4-FFF2-40B4-BE49-F238E27FC236}">
                <a16:creationId xmlns:a16="http://schemas.microsoft.com/office/drawing/2014/main" id="{E7D9DBAA-9DB1-6553-8523-76EF36BE87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3902349" y="1056448"/>
            <a:ext cx="5403573" cy="4052680"/>
          </a:xfrm>
          <a:prstGeom prst="rect">
            <a:avLst/>
          </a:prstGeom>
        </p:spPr>
      </p:pic>
      <p:sp>
        <p:nvSpPr>
          <p:cNvPr id="6" name="TextBox 5">
            <a:extLst>
              <a:ext uri="{FF2B5EF4-FFF2-40B4-BE49-F238E27FC236}">
                <a16:creationId xmlns:a16="http://schemas.microsoft.com/office/drawing/2014/main" id="{5E1A3586-A28B-17E4-2B7B-320135BF1F77}"/>
              </a:ext>
            </a:extLst>
          </p:cNvPr>
          <p:cNvSpPr txBox="1"/>
          <p:nvPr/>
        </p:nvSpPr>
        <p:spPr>
          <a:xfrm>
            <a:off x="8835887" y="380999"/>
            <a:ext cx="2872409" cy="3170099"/>
          </a:xfrm>
          <a:prstGeom prst="rect">
            <a:avLst/>
          </a:prstGeom>
          <a:noFill/>
        </p:spPr>
        <p:txBody>
          <a:bodyPr wrap="square" rtlCol="0">
            <a:spAutoFit/>
          </a:bodyPr>
          <a:lstStyle/>
          <a:p>
            <a:r>
              <a:rPr lang="en-GB" sz="4000" dirty="0"/>
              <a:t>Wooden framed window on the west  facing side.  </a:t>
            </a:r>
          </a:p>
        </p:txBody>
      </p:sp>
    </p:spTree>
    <p:extLst>
      <p:ext uri="{BB962C8B-B14F-4D97-AF65-F5344CB8AC3E}">
        <p14:creationId xmlns:p14="http://schemas.microsoft.com/office/powerpoint/2010/main" val="1138865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D869A0C-37F3-078F-2337-FA328DFF3B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20870" y="1275521"/>
            <a:ext cx="5742609" cy="4306957"/>
          </a:xfrm>
          <a:prstGeom prst="rect">
            <a:avLst/>
          </a:prstGeom>
        </p:spPr>
      </p:pic>
      <p:sp>
        <p:nvSpPr>
          <p:cNvPr id="4" name="TextBox 3">
            <a:extLst>
              <a:ext uri="{FF2B5EF4-FFF2-40B4-BE49-F238E27FC236}">
                <a16:creationId xmlns:a16="http://schemas.microsoft.com/office/drawing/2014/main" id="{1CF66D23-6834-F77A-5250-BB80B9BFF938}"/>
              </a:ext>
            </a:extLst>
          </p:cNvPr>
          <p:cNvSpPr txBox="1"/>
          <p:nvPr/>
        </p:nvSpPr>
        <p:spPr>
          <a:xfrm>
            <a:off x="6380922" y="557695"/>
            <a:ext cx="3846444" cy="1938992"/>
          </a:xfrm>
          <a:prstGeom prst="rect">
            <a:avLst/>
          </a:prstGeom>
          <a:noFill/>
        </p:spPr>
        <p:txBody>
          <a:bodyPr wrap="square" rtlCol="0">
            <a:spAutoFit/>
          </a:bodyPr>
          <a:lstStyle/>
          <a:p>
            <a:r>
              <a:rPr lang="en-GB" sz="4000" dirty="0"/>
              <a:t>Ground Floor – top corner of room facing east</a:t>
            </a:r>
          </a:p>
        </p:txBody>
      </p:sp>
    </p:spTree>
    <p:extLst>
      <p:ext uri="{BB962C8B-B14F-4D97-AF65-F5344CB8AC3E}">
        <p14:creationId xmlns:p14="http://schemas.microsoft.com/office/powerpoint/2010/main" val="1991428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43B70DC-DA50-309F-F5AD-DA1AD1A9FF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92572" y="1092062"/>
            <a:ext cx="6231833" cy="4673875"/>
          </a:xfrm>
          <a:prstGeom prst="rect">
            <a:avLst/>
          </a:prstGeom>
        </p:spPr>
      </p:pic>
      <p:sp>
        <p:nvSpPr>
          <p:cNvPr id="4" name="TextBox 3">
            <a:extLst>
              <a:ext uri="{FF2B5EF4-FFF2-40B4-BE49-F238E27FC236}">
                <a16:creationId xmlns:a16="http://schemas.microsoft.com/office/drawing/2014/main" id="{1D896032-3B77-460D-559E-CCA69DABABA5}"/>
              </a:ext>
            </a:extLst>
          </p:cNvPr>
          <p:cNvSpPr txBox="1"/>
          <p:nvPr/>
        </p:nvSpPr>
        <p:spPr>
          <a:xfrm>
            <a:off x="6096000" y="467139"/>
            <a:ext cx="4528930" cy="2554545"/>
          </a:xfrm>
          <a:prstGeom prst="rect">
            <a:avLst/>
          </a:prstGeom>
          <a:noFill/>
        </p:spPr>
        <p:txBody>
          <a:bodyPr wrap="square" rtlCol="0">
            <a:spAutoFit/>
          </a:bodyPr>
          <a:lstStyle/>
          <a:p>
            <a:r>
              <a:rPr lang="en-GB" sz="4000" dirty="0"/>
              <a:t>This shows a chair and table in the ground floor east facing room. </a:t>
            </a:r>
          </a:p>
        </p:txBody>
      </p:sp>
    </p:spTree>
    <p:extLst>
      <p:ext uri="{BB962C8B-B14F-4D97-AF65-F5344CB8AC3E}">
        <p14:creationId xmlns:p14="http://schemas.microsoft.com/office/powerpoint/2010/main" val="1300319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17BCECB-C437-C5BC-0007-62840276AD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20870" y="948635"/>
            <a:ext cx="6060661" cy="4545496"/>
          </a:xfrm>
          <a:prstGeom prst="rect">
            <a:avLst/>
          </a:prstGeom>
        </p:spPr>
      </p:pic>
      <p:sp>
        <p:nvSpPr>
          <p:cNvPr id="4" name="TextBox 3">
            <a:extLst>
              <a:ext uri="{FF2B5EF4-FFF2-40B4-BE49-F238E27FC236}">
                <a16:creationId xmlns:a16="http://schemas.microsoft.com/office/drawing/2014/main" id="{8689D0B5-A6CF-D9C8-CE2B-7DBA66AFE7A1}"/>
              </a:ext>
            </a:extLst>
          </p:cNvPr>
          <p:cNvSpPr txBox="1"/>
          <p:nvPr/>
        </p:nvSpPr>
        <p:spPr>
          <a:xfrm>
            <a:off x="5794513" y="367748"/>
            <a:ext cx="4462670" cy="4401205"/>
          </a:xfrm>
          <a:prstGeom prst="rect">
            <a:avLst/>
          </a:prstGeom>
          <a:noFill/>
        </p:spPr>
        <p:txBody>
          <a:bodyPr wrap="square" rtlCol="0">
            <a:spAutoFit/>
          </a:bodyPr>
          <a:lstStyle/>
          <a:p>
            <a:r>
              <a:rPr lang="en-GB" sz="4000" dirty="0"/>
              <a:t>Ground floor south facing gable wall  - shows the framing, with a colder spot than might be expected in the ceiling.</a:t>
            </a:r>
          </a:p>
        </p:txBody>
      </p:sp>
    </p:spTree>
    <p:extLst>
      <p:ext uri="{BB962C8B-B14F-4D97-AF65-F5344CB8AC3E}">
        <p14:creationId xmlns:p14="http://schemas.microsoft.com/office/powerpoint/2010/main" val="808754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1002</TotalTime>
  <Words>664</Words>
  <Application>Microsoft Office PowerPoint</Application>
  <PresentationFormat>Widescreen</PresentationFormat>
  <Paragraphs>43</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PowerPoint Presentation</vt:lpstr>
      <vt:lpstr>PowerPoint Presentation</vt:lpstr>
      <vt:lpstr>Thermostat set heating to 19 degrees during visit and outside temperature 4 degrees    East face of wooden house. Painted brown with brown fence. The windows don’t appear much different from the walls but the overhanging roof to walls line is noticeably warmer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Wainman</dc:creator>
  <cp:lastModifiedBy>Sue Wainman</cp:lastModifiedBy>
  <cp:revision>1</cp:revision>
  <dcterms:created xsi:type="dcterms:W3CDTF">2023-11-05T18:26:15Z</dcterms:created>
  <dcterms:modified xsi:type="dcterms:W3CDTF">2023-11-06T11:08:35Z</dcterms:modified>
</cp:coreProperties>
</file>